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2.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 id="2147484739" r:id="rId5"/>
    <p:sldMasterId id="2147484823" r:id="rId6"/>
  </p:sldMasterIdLst>
  <p:notesMasterIdLst>
    <p:notesMasterId r:id="rId48"/>
  </p:notesMasterIdLst>
  <p:handoutMasterIdLst>
    <p:handoutMasterId r:id="rId49"/>
  </p:handoutMasterIdLst>
  <p:sldIdLst>
    <p:sldId id="2076136490" r:id="rId7"/>
    <p:sldId id="2076136586" r:id="rId8"/>
    <p:sldId id="1781" r:id="rId9"/>
    <p:sldId id="2076136526" r:id="rId10"/>
    <p:sldId id="286" r:id="rId11"/>
    <p:sldId id="2076136562" r:id="rId12"/>
    <p:sldId id="2076136563" r:id="rId13"/>
    <p:sldId id="2076136564" r:id="rId14"/>
    <p:sldId id="2076136570" r:id="rId15"/>
    <p:sldId id="2076136566" r:id="rId16"/>
    <p:sldId id="2076136567" r:id="rId17"/>
    <p:sldId id="292" r:id="rId18"/>
    <p:sldId id="2076136568" r:id="rId19"/>
    <p:sldId id="296" r:id="rId20"/>
    <p:sldId id="2076136569" r:id="rId21"/>
    <p:sldId id="300" r:id="rId22"/>
    <p:sldId id="2076136527" r:id="rId23"/>
    <p:sldId id="272" r:id="rId24"/>
    <p:sldId id="2076136571" r:id="rId25"/>
    <p:sldId id="2076136572" r:id="rId26"/>
    <p:sldId id="2076136573" r:id="rId27"/>
    <p:sldId id="2076136574" r:id="rId28"/>
    <p:sldId id="2076136576" r:id="rId29"/>
    <p:sldId id="2076136577" r:id="rId30"/>
    <p:sldId id="2076136578" r:id="rId31"/>
    <p:sldId id="2076136579" r:id="rId32"/>
    <p:sldId id="2076136581" r:id="rId33"/>
    <p:sldId id="2076136583" r:id="rId34"/>
    <p:sldId id="304" r:id="rId35"/>
    <p:sldId id="2076136584" r:id="rId36"/>
    <p:sldId id="306" r:id="rId37"/>
    <p:sldId id="308" r:id="rId38"/>
    <p:sldId id="310" r:id="rId39"/>
    <p:sldId id="312" r:id="rId40"/>
    <p:sldId id="314" r:id="rId41"/>
    <p:sldId id="2076136494" r:id="rId42"/>
    <p:sldId id="2076136585" r:id="rId43"/>
    <p:sldId id="330" r:id="rId44"/>
    <p:sldId id="331" r:id="rId45"/>
    <p:sldId id="332" r:id="rId46"/>
    <p:sldId id="2076136561" r:id="rId4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742774"/>
    <a:srgbClr val="4BCBEE"/>
    <a:srgbClr val="1392B4"/>
    <a:srgbClr val="0B556A"/>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0220" autoAdjust="0"/>
  </p:normalViewPr>
  <p:slideViewPr>
    <p:cSldViewPr snapToGrid="0">
      <p:cViewPr varScale="1">
        <p:scale>
          <a:sx n="80" d="100"/>
          <a:sy n="80" d="100"/>
        </p:scale>
        <p:origin x="984" y="84"/>
      </p:cViewPr>
      <p:guideLst/>
    </p:cSldViewPr>
  </p:slideViewPr>
  <p:outlineViewPr>
    <p:cViewPr>
      <p:scale>
        <a:sx n="33" d="100"/>
        <a:sy n="33" d="100"/>
      </p:scale>
      <p:origin x="0" y="-1008"/>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commentAuthors" Target="commen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11/18/2020 3:47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11/18/2020 3:46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powerapps/developer/common-data-service/asynchronous-service/?azure-portal=tru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dotnet/standard/attributes/index/?azure-portal=tru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powerapps/developer/common-data-service/workflow/workflow-extensions#entityreference-parameters"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docs.microsoft.com/powerapps/developer/common-data-service/workflow/workflow-extensions#optionsetvalue-parameters"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learn/modules/get-started-with-model-driven-apps-in-powerapps/5b-create-model-driven-application"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learn/modules/get-started-with-model-driven-apps-in-powerapps/5b-create-model-driven-application"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powerapps/developer/common-data-service/logging-tracin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powerapps/developer/common-data-service/overview/?azure-portal=tru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powerapps/developer/common-data-service/register-plug-in/?azure-portal=tru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powerapps/developer/common-data-service/org-service/use-messages/?azure-portal=true"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powerapps/developer/common-data-service/custom-actions/?azure-portal=true" TargetMode="External"/><Relationship Id="rId4" Type="http://schemas.openxmlformats.org/officeDocument/2006/relationships/hyperlink" Target="https://docs.microsoft.com/dotnet/api/microsoft.xrm.sdk.messages?view=dynamics-general-ce-9/?azure-portal=tru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powerapps/developer/common-data-service/understand-the-data-context/?azure-portal=tru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sz="1200" b="1" kern="1200" dirty="0">
                <a:solidFill>
                  <a:schemeClr val="tx1"/>
                </a:solidFill>
                <a:effectLst/>
                <a:latin typeface="+mn-lt"/>
                <a:ea typeface="+mn-ea"/>
                <a:cs typeface="+mn-cs"/>
              </a:rPr>
              <a:t>Reference https://docs.microsoft.com/en-us/learn/paths/intro-developing-power-platform/</a:t>
            </a:r>
          </a:p>
        </p:txBody>
      </p:sp>
      <p:sp>
        <p:nvSpPr>
          <p:cNvPr id="4" name="Slide Number Placeholder 3"/>
          <p:cNvSpPr>
            <a:spLocks noGrp="1"/>
          </p:cNvSpPr>
          <p:nvPr>
            <p:ph type="sldNum" sz="quarter" idx="10"/>
          </p:nvPr>
        </p:nvSpPr>
        <p:spPr/>
        <p:txBody>
          <a:bodyPr/>
          <a:lstStyle/>
          <a:p>
            <a:fld id="{6101C5E1-D8E9-464D-A93E-CE21651935A7}" type="slidenum">
              <a:rPr lang="en-US" smtClean="0"/>
              <a:t>1</a:t>
            </a:fld>
            <a:endParaRPr lang="en-US"/>
          </a:p>
        </p:txBody>
      </p:sp>
    </p:spTree>
    <p:extLst>
      <p:ext uri="{BB962C8B-B14F-4D97-AF65-F5344CB8AC3E}">
        <p14:creationId xmlns:p14="http://schemas.microsoft.com/office/powerpoint/2010/main" val="186272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Use this event if you want to change any values of the entity prior to it being saved.</a:t>
            </a:r>
          </a:p>
        </p:txBody>
      </p:sp>
      <p:sp>
        <p:nvSpPr>
          <p:cNvPr id="4" name="Slide Number Placeholder 3"/>
          <p:cNvSpPr>
            <a:spLocks noGrp="1"/>
          </p:cNvSpPr>
          <p:nvPr>
            <p:ph type="sldNum" sz="quarter" idx="10"/>
          </p:nvPr>
        </p:nvSpPr>
        <p:spPr/>
        <p:txBody>
          <a:bodyPr/>
          <a:lstStyle/>
          <a:p>
            <a:fld id="{6101C5E1-D8E9-464D-A93E-CE21651935A7}" type="slidenum">
              <a:rPr lang="en-US" smtClean="0"/>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Use this event to modify any properties of the message before it is returned to the caller. Make sure not to apply any updates to the corresponding entity at this point as it will trigger another update event!</a:t>
            </a:r>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Plug-ins can be configured to run synchronously or asynchronously, depending on what type of pipeline operation we are handling.</a:t>
            </a:r>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Plug-ins registered in this mode will run as soon as their execution pipeline stage is reached, and the entire operation will not proceed until the logic has completed execution. If multiple plug-ins are registered to run against the same pipeline stage, the Execution Order attribute (specified via the Plugin Registration Tool) will determine which one runs first.</a:t>
            </a:r>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Plug-ins registered in this mode will dispatched as a system job to the Asynchronous service, which executes their logic after the given operation completes. For more information on how system jobs work, see </a:t>
            </a:r>
            <a:r>
              <a:rPr>
                <a:hlinkClick r:id="rId3"/>
              </a:rPr>
              <a:t>Asynchronous service</a:t>
            </a:r>
            <a:r>
              <a:t>.</a:t>
            </a:r>
          </a:p>
          <a:p>
            <a:endParaRPr/>
          </a:p>
          <a:p>
            <a:pPr>
              <a:spcBef>
                <a:spcPct val="43750"/>
              </a:spcBef>
              <a:spcAft>
                <a:spcPct val="43750"/>
              </a:spcAft>
            </a:pPr>
            <a:r>
              <a:t>[!NOTE] Asynchronous plug-ins can only be registered for the </a:t>
            </a:r>
            <a:r>
              <a:rPr b="1"/>
              <a:t>PostOperation</a:t>
            </a:r>
            <a:r>
              <a:t> stage of the Event Pipeline.</a:t>
            </a: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t>A plug-in is </a:t>
            </a:r>
            <a:r>
              <a:rPr i="1"/>
              <a:t>imperative</a:t>
            </a:r>
            <a:r>
              <a:t> logic that should be used only when a </a:t>
            </a:r>
            <a:r>
              <a:rPr i="1"/>
              <a:t>declarative</a:t>
            </a:r>
            <a:r>
              <a:t> process, such as a business rule, flow, or workflow, does not meet your requirement.</a:t>
            </a:r>
          </a:p>
          <a:p>
            <a:endParaRPr/>
          </a:p>
          <a:p>
            <a:pPr>
              <a:spcBef>
                <a:spcPct val="43750"/>
              </a:spcBef>
              <a:spcAft>
                <a:spcPct val="43750"/>
              </a:spcAft>
            </a:pPr>
            <a:r>
              <a:t>Fundamentally, a plug-in is merely a .NET assembly that implements an IPlugin interface, which can be found in the Microsoft.CrmSdk.CoreAssemblies NuGet package. The IPlugin interface exposes a single method, Execute, which is where you can place any custom logic that you want to invoke based on whatever event you are handling.</a:t>
            </a:r>
          </a:p>
          <a:p>
            <a:endParaRPr/>
          </a:p>
          <a:p>
            <a:pPr>
              <a:spcBef>
                <a:spcPct val="43750"/>
              </a:spcBef>
              <a:spcAft>
                <a:spcPct val="43750"/>
              </a:spcAft>
            </a:pPr>
            <a:r>
              <a:t>Common scenarios of when to use plug-ins are:</a:t>
            </a:r>
          </a:p>
          <a:p>
            <a:endParaRPr/>
          </a:p>
          <a:p>
            <a:pPr lvl="1" indent="-285750">
              <a:spcBef>
                <a:spcPct val="43750"/>
              </a:spcBef>
              <a:spcAft>
                <a:spcPct val="43750"/>
              </a:spcAft>
              <a:buChar char="•"/>
            </a:pPr>
            <a:r>
              <a:t>Canceling the event and displaying an error to the user.</a:t>
            </a:r>
          </a:p>
          <a:p>
            <a:endParaRPr/>
          </a:p>
          <a:p>
            <a:pPr lvl="1" indent="-285750">
              <a:spcBef>
                <a:spcPct val="43750"/>
              </a:spcBef>
              <a:spcAft>
                <a:spcPct val="43750"/>
              </a:spcAft>
              <a:buChar char="•"/>
            </a:pPr>
            <a:r>
              <a:t>Making changes to the data in the operation.</a:t>
            </a:r>
          </a:p>
          <a:p>
            <a:endParaRPr/>
          </a:p>
          <a:p>
            <a:pPr lvl="1" indent="-285750">
              <a:spcBef>
                <a:spcPct val="43750"/>
              </a:spcBef>
              <a:spcAft>
                <a:spcPct val="43750"/>
              </a:spcAft>
              <a:buChar char="•"/>
            </a:pPr>
            <a:r>
              <a:t>Initiating other actions by using the Organization Service to add automation.</a:t>
            </a:r>
          </a:p>
        </p:txBody>
      </p:sp>
      <p:sp>
        <p:nvSpPr>
          <p:cNvPr id="4" name="Slide Number Placeholder 3"/>
          <p:cNvSpPr>
            <a:spLocks noGrp="1"/>
          </p:cNvSpPr>
          <p:nvPr>
            <p:ph type="sldNum" sz="quarter" idx="10"/>
          </p:nvPr>
        </p:nvSpPr>
        <p:spPr/>
        <p:txBody>
          <a:bodyPr/>
          <a:lstStyle/>
          <a:p>
            <a:fld id="{6101C5E1-D8E9-464D-A93E-CE21651935A7}" type="slidenum">
              <a:rPr lang="en-US" smtClean="0"/>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dirty="0"/>
              <a:t>Plug-ins should be considered a last resort in many cases. Although plug-ins are powerful and, if well written, highly performant, it's important to minimize the amount of custom/imperative logic that you place into your system, because it can affect maintainability, upgradability, and so on.</a:t>
            </a:r>
          </a:p>
          <a:p>
            <a:endParaRPr dirty="0"/>
          </a:p>
          <a:p>
            <a:pPr>
              <a:spcBef>
                <a:spcPct val="43750"/>
              </a:spcBef>
              <a:spcAft>
                <a:spcPct val="43750"/>
              </a:spcAft>
            </a:pPr>
            <a:r>
              <a:rPr dirty="0"/>
              <a:t>Common alternatives to plug-ins are:</a:t>
            </a:r>
          </a:p>
          <a:p>
            <a:endParaRPr dirty="0"/>
          </a:p>
          <a:p>
            <a:pPr lvl="1" indent="-285750">
              <a:spcBef>
                <a:spcPct val="43750"/>
              </a:spcBef>
              <a:spcAft>
                <a:spcPct val="43750"/>
              </a:spcAft>
              <a:buChar char="•"/>
            </a:pPr>
            <a:r>
              <a:rPr dirty="0"/>
              <a:t>Workflows</a:t>
            </a:r>
          </a:p>
          <a:p>
            <a:endParaRPr dirty="0"/>
          </a:p>
          <a:p>
            <a:pPr lvl="1" indent="-285750">
              <a:spcBef>
                <a:spcPct val="43750"/>
              </a:spcBef>
              <a:spcAft>
                <a:spcPct val="43750"/>
              </a:spcAft>
              <a:buChar char="•"/>
            </a:pPr>
            <a:r>
              <a:rPr dirty="0"/>
              <a:t>Power Automate</a:t>
            </a:r>
          </a:p>
          <a:p>
            <a:endParaRPr dirty="0"/>
          </a:p>
          <a:p>
            <a:pPr lvl="1" indent="-285750">
              <a:spcBef>
                <a:spcPct val="43750"/>
              </a:spcBef>
              <a:spcAft>
                <a:spcPct val="43750"/>
              </a:spcAft>
              <a:buChar char="•"/>
            </a:pPr>
            <a:r>
              <a:rPr dirty="0"/>
              <a:t>Calculated and Rollup Fields</a:t>
            </a:r>
          </a:p>
          <a:p>
            <a:endParaRPr dirty="0"/>
          </a:p>
          <a:p>
            <a:pPr lvl="1" indent="-285750">
              <a:spcBef>
                <a:spcPct val="43750"/>
              </a:spcBef>
              <a:spcAft>
                <a:spcPct val="43750"/>
              </a:spcAft>
              <a:buChar char="•"/>
            </a:pPr>
            <a:r>
              <a:rPr dirty="0"/>
              <a:t>Custom Actions</a:t>
            </a:r>
          </a:p>
        </p:txBody>
      </p:sp>
      <p:sp>
        <p:nvSpPr>
          <p:cNvPr id="4" name="Slide Number Placeholder 3"/>
          <p:cNvSpPr>
            <a:spLocks noGrp="1"/>
          </p:cNvSpPr>
          <p:nvPr>
            <p:ph type="sldNum" sz="quarter" idx="10"/>
          </p:nvPr>
        </p:nvSpPr>
        <p:spPr/>
        <p:txBody>
          <a:bodyPr/>
          <a:lstStyle/>
          <a:p>
            <a:fld id="{6101C5E1-D8E9-464D-A93E-CE21651935A7}" type="slidenum">
              <a:rPr lang="en-US" smtClean="0"/>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dirty="0"/>
              <a:t>Plug-ins perform better when you consider their performance, capabilities, and ability to run synchronously.</a:t>
            </a:r>
            <a:endParaRPr lang="en-US" dirty="0"/>
          </a:p>
          <a:p>
            <a:pPr>
              <a:spcBef>
                <a:spcPct val="43750"/>
              </a:spcBef>
              <a:spcAft>
                <a:spcPct val="43750"/>
              </a:spcAft>
            </a:pPr>
            <a:endParaRPr lang="en-US" dirty="0"/>
          </a:p>
          <a:p>
            <a:pPr marL="0" marR="0" lvl="0" indent="0" algn="l" defTabSz="914367" rtl="0" eaLnBrk="1" fontAlgn="auto" latinLnBrk="0" hangingPunct="1">
              <a:lnSpc>
                <a:spcPct val="90000"/>
              </a:lnSpc>
              <a:spcBef>
                <a:spcPct val="43750"/>
              </a:spcBef>
              <a:spcAft>
                <a:spcPct val="43750"/>
              </a:spcAft>
              <a:buClrTx/>
              <a:buSzTx/>
              <a:buFontTx/>
              <a:buNone/>
              <a:tabLst/>
              <a:defRPr/>
            </a:pPr>
            <a:r>
              <a:rPr lang="en-US" dirty="0"/>
              <a:t>Performance: A well-written plug-in will always be the most efficient way to apply business logic to Common Data Service. However, a poorly written plug-in can create a significant negative impact on the performance of your environment.</a:t>
            </a:r>
          </a:p>
          <a:p>
            <a:pPr>
              <a:spcBef>
                <a:spcPct val="43750"/>
              </a:spcBef>
              <a:spcAft>
                <a:spcPct val="43750"/>
              </a:spcAft>
            </a:pPr>
            <a:endParaRPr lang="en-US" dirty="0"/>
          </a:p>
          <a:p>
            <a:pPr marL="0" marR="0" lvl="0" indent="0" algn="l" defTabSz="914367" rtl="0" eaLnBrk="1" fontAlgn="auto" latinLnBrk="0" hangingPunct="1">
              <a:lnSpc>
                <a:spcPct val="90000"/>
              </a:lnSpc>
              <a:spcBef>
                <a:spcPct val="43750"/>
              </a:spcBef>
              <a:spcAft>
                <a:spcPct val="43750"/>
              </a:spcAft>
              <a:buClrTx/>
              <a:buSzTx/>
              <a:buFontTx/>
              <a:buNone/>
              <a:tabLst/>
              <a:defRPr/>
            </a:pPr>
            <a:r>
              <a:rPr lang="en-US" dirty="0"/>
              <a:t>Capabilities: Plug-ins provide several capabilities that are not available with declarative business logic, such as efficiently working with external services in code. Nevertheless, Power Automate is rapidly approaching parity with plug-ins.</a:t>
            </a:r>
          </a:p>
          <a:p>
            <a:pPr>
              <a:spcBef>
                <a:spcPct val="43750"/>
              </a:spcBef>
              <a:spcAft>
                <a:spcPct val="43750"/>
              </a:spcAft>
            </a:pPr>
            <a:endParaRPr lang="en-US" dirty="0"/>
          </a:p>
          <a:p>
            <a:pPr marL="0" marR="0" lvl="0" indent="0" algn="l" defTabSz="914367" rtl="0" eaLnBrk="1" fontAlgn="auto" latinLnBrk="0" hangingPunct="1">
              <a:lnSpc>
                <a:spcPct val="90000"/>
              </a:lnSpc>
              <a:spcBef>
                <a:spcPct val="43750"/>
              </a:spcBef>
              <a:spcAft>
                <a:spcPct val="43750"/>
              </a:spcAft>
              <a:buClrTx/>
              <a:buSzTx/>
              <a:buFontTx/>
              <a:buNone/>
              <a:tabLst/>
              <a:defRPr/>
            </a:pPr>
            <a:r>
              <a:rPr lang="en-US" dirty="0"/>
              <a:t>Ability to run synchronously: If synchronous logic is required for your application, plug-ins might be a required option for you. However, on-demand workflows can also run synchronously and should be considered, depending on your requirements.</a:t>
            </a:r>
          </a:p>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It is best practice to approach customizing a model-driven PowerApp with the idea that writing code is a last-resort method for achieving desired business application functionality. Quality areas such as maintainability, upgradability, stability, and performance should factor in when you determine the best approach for a given scenario. Considering these quality areas is one of the most important skills that any Power Apps developer can have.</a:t>
            </a:r>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Occasionally, business rules are not able to achieve certain objectives, or maybe their complexity causes developers to prefer writing the logic in a plug-in. One scenario could be if you have a complex "if/then/else" situation that would be more easily achieved in a </a:t>
            </a:r>
            <a:r>
              <a:rPr i="1"/>
              <a:t>switch</a:t>
            </a:r>
            <a:r>
              <a:t> statement, or when you are dealing with dynamic values that aren't readily accessible by means of a business rule. Client scripting is also an option for this scenario.</a:t>
            </a:r>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11/18/2020 3:46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7594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25000" lnSpcReduction="20000"/>
          </a:bodyPr>
          <a:lstStyle/>
          <a:p>
            <a:pPr>
              <a:spcBef>
                <a:spcPct val="43750"/>
              </a:spcBef>
              <a:spcAft>
                <a:spcPct val="43750"/>
              </a:spcAft>
            </a:pPr>
            <a:r>
              <a:t>Circumstances might occur when existing limitations require you to develop plug-ins to accomplish certain activities.</a:t>
            </a:r>
          </a:p>
          <a:p>
            <a:endParaRPr/>
          </a:p>
          <a:p>
            <a:pPr>
              <a:spcBef>
                <a:spcPct val="43750"/>
              </a:spcBef>
              <a:spcAft>
                <a:spcPct val="43750"/>
              </a:spcAft>
            </a:pPr>
            <a:r>
              <a:t>The following table can help you determine when it might be more appropriate to use a workflow versus a plug-in or Client Script.</a:t>
            </a:r>
          </a:p>
          <a:p>
            <a:endParaRPr/>
          </a:p>
          <a:p>
            <a:r>
              <a:t> Workflow Plug-in Client Script </a:t>
            </a:r>
          </a:p>
          <a:p>
            <a:endParaRPr/>
          </a:p>
          <a:p>
            <a:r>
              <a:t>Synchronous</a:t>
            </a:r>
          </a:p>
          <a:p>
            <a:endParaRPr/>
          </a:p>
          <a:p>
            <a:r>
              <a:t>Either</a:t>
            </a:r>
          </a:p>
          <a:p>
            <a:endParaRPr/>
          </a:p>
          <a:p>
            <a:r>
              <a:t>Either</a:t>
            </a:r>
          </a:p>
          <a:p>
            <a:endParaRPr/>
          </a:p>
          <a:p>
            <a:r>
              <a:t>Synchronous</a:t>
            </a:r>
          </a:p>
          <a:p>
            <a:endParaRPr/>
          </a:p>
          <a:p>
            <a:r>
              <a:t>Access External Data</a:t>
            </a:r>
          </a:p>
          <a:p>
            <a:endParaRPr/>
          </a:p>
          <a:p>
            <a:r>
              <a:t>No</a:t>
            </a:r>
          </a:p>
          <a:p>
            <a:endParaRPr/>
          </a:p>
          <a:p>
            <a:r>
              <a:t>Yes</a:t>
            </a:r>
          </a:p>
          <a:p>
            <a:endParaRPr/>
          </a:p>
          <a:p>
            <a:r>
              <a:t>Yes (with limitations)</a:t>
            </a:r>
          </a:p>
          <a:p>
            <a:endParaRPr/>
          </a:p>
          <a:p>
            <a:r>
              <a:t>Maintenance</a:t>
            </a:r>
          </a:p>
          <a:p>
            <a:endParaRPr/>
          </a:p>
          <a:p>
            <a:r>
              <a:t>Business Users</a:t>
            </a:r>
          </a:p>
          <a:p>
            <a:endParaRPr/>
          </a:p>
          <a:p>
            <a:r>
              <a:t>Developers</a:t>
            </a:r>
          </a:p>
          <a:p>
            <a:endParaRPr/>
          </a:p>
          <a:p>
            <a:r>
              <a:t>Developers</a:t>
            </a:r>
          </a:p>
          <a:p>
            <a:endParaRPr/>
          </a:p>
          <a:p>
            <a:r>
              <a:t>Can Run As</a:t>
            </a:r>
          </a:p>
          <a:p>
            <a:endParaRPr/>
          </a:p>
          <a:p>
            <a:r>
              <a:t>User</a:t>
            </a:r>
          </a:p>
          <a:p>
            <a:endParaRPr/>
          </a:p>
          <a:p>
            <a:r>
              <a:t>Any licensed user or current user</a:t>
            </a:r>
          </a:p>
          <a:p>
            <a:endParaRPr/>
          </a:p>
          <a:p>
            <a:r>
              <a:t>User</a:t>
            </a:r>
          </a:p>
          <a:p>
            <a:endParaRPr/>
          </a:p>
          <a:p>
            <a:r>
              <a:t>Can Run On Demand</a:t>
            </a:r>
          </a:p>
          <a:p>
            <a:endParaRPr/>
          </a:p>
          <a:p>
            <a:r>
              <a:t>Yes</a:t>
            </a:r>
          </a:p>
          <a:p>
            <a:endParaRPr/>
          </a:p>
          <a:p>
            <a:r>
              <a:t>No</a:t>
            </a:r>
          </a:p>
          <a:p>
            <a:endParaRPr/>
          </a:p>
          <a:p>
            <a:r>
              <a:t>No</a:t>
            </a:r>
          </a:p>
          <a:p>
            <a:endParaRPr/>
          </a:p>
          <a:p>
            <a:r>
              <a:t>Can Nest Child Processes</a:t>
            </a:r>
          </a:p>
          <a:p>
            <a:endParaRPr/>
          </a:p>
          <a:p>
            <a:r>
              <a:t>Yes</a:t>
            </a:r>
          </a:p>
          <a:p>
            <a:endParaRPr/>
          </a:p>
          <a:p>
            <a:r>
              <a:t>Yes</a:t>
            </a:r>
          </a:p>
          <a:p>
            <a:endParaRPr/>
          </a:p>
          <a:p>
            <a:r>
              <a:t>No</a:t>
            </a:r>
          </a:p>
          <a:p>
            <a:endParaRPr/>
          </a:p>
          <a:p>
            <a:r>
              <a:t>Execution Stage</a:t>
            </a:r>
          </a:p>
          <a:p>
            <a:endParaRPr/>
          </a:p>
          <a:p>
            <a:r>
              <a:t>Before/After</a:t>
            </a:r>
          </a:p>
          <a:p>
            <a:endParaRPr/>
          </a:p>
          <a:p>
            <a:r>
              <a:t>Before/After</a:t>
            </a:r>
          </a:p>
          <a:p>
            <a:endParaRPr/>
          </a:p>
          <a:p>
            <a:r>
              <a:t>Before/After</a:t>
            </a:r>
          </a:p>
          <a:p>
            <a:endParaRPr/>
          </a:p>
          <a:p>
            <a:r>
              <a:t>Triggers</a:t>
            </a:r>
          </a:p>
          <a:p>
            <a:endParaRPr/>
          </a:p>
          <a:p>
            <a:r>
              <a:t>Create, Field Change, Status Change, Assign to Owner, On Demand</a:t>
            </a:r>
          </a:p>
          <a:p>
            <a:endParaRPr/>
          </a:p>
          <a:p>
            <a:r>
              <a:t>Create, Field Change, Status Change, Assign to Owner, Delete, along with many other specialized triggers</a:t>
            </a:r>
          </a:p>
          <a:p>
            <a:endParaRPr/>
          </a:p>
          <a:p>
            <a:r>
              <a:t>Field Change or Form Load</a:t>
            </a:r>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43750"/>
              </a:spcBef>
              <a:spcAft>
                <a:spcPct val="43750"/>
              </a:spcAft>
            </a:pPr>
            <a:r>
              <a:rPr lang="en-US" dirty="0"/>
              <a:t>Workflow extensions are a derivative of plug-ins that enable developers to write custom activities that aren't available within the default process activities that are found within the workflow designer.</a:t>
            </a:r>
          </a:p>
          <a:p>
            <a:endParaRPr lang="en-US" dirty="0"/>
          </a:p>
          <a:p>
            <a:pPr>
              <a:spcBef>
                <a:spcPct val="43750"/>
              </a:spcBef>
              <a:spcAft>
                <a:spcPct val="43750"/>
              </a:spcAft>
            </a:pPr>
            <a:r>
              <a:rPr lang="en-US" dirty="0"/>
              <a:t>Power Automate is quickly evolving to support a wealth of operations that are not available in Common Data Service workflows and should be considered as an alternative whenever possible.</a:t>
            </a:r>
          </a:p>
          <a:p>
            <a:endParaRPr lang="en-US" dirty="0"/>
          </a:p>
          <a:p>
            <a:pPr>
              <a:spcBef>
                <a:spcPct val="43750"/>
              </a:spcBef>
              <a:spcAft>
                <a:spcPct val="43750"/>
              </a:spcAft>
            </a:pPr>
            <a:r>
              <a:rPr lang="en-US" dirty="0"/>
              <a:t>As with plug-ins, one common scenario where Common Data Service workflow assemblies might be more appropriate is if the business logic that you're creating needs to run synchronously. Currently, if you need synchronous logic to run within your Common Data Service environment, you must configure an on-demand workflow or synchronous plug-in to achieve this requirement.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Instead of implementing the </a:t>
            </a:r>
            <a:r>
              <a:rPr lang="en-US" dirty="0" err="1"/>
              <a:t>IPlugin</a:t>
            </a:r>
            <a:r>
              <a:rPr lang="en-US" dirty="0"/>
              <a:t> interface as is done with plug-ins, custom workflow extensions inherit a </a:t>
            </a:r>
            <a:r>
              <a:rPr lang="en-US" dirty="0" err="1"/>
              <a:t>CodeActivity</a:t>
            </a:r>
            <a:r>
              <a:rPr lang="en-US" dirty="0"/>
              <a:t> class. This class exposes an Execute method that provides a </a:t>
            </a:r>
            <a:r>
              <a:rPr lang="en-US" dirty="0" err="1"/>
              <a:t>CodeActivityContext</a:t>
            </a:r>
            <a:r>
              <a:rPr lang="en-US" dirty="0"/>
              <a:t> parameter.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3201619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rPr dirty="0"/>
              <a:t>Custom workflow extensions allow you to define parameters that can be passed to and from your workflow extension by using </a:t>
            </a:r>
            <a:r>
              <a:rPr dirty="0" err="1"/>
              <a:t>InArgument</a:t>
            </a:r>
            <a:r>
              <a:rPr dirty="0"/>
              <a:t> and </a:t>
            </a:r>
            <a:r>
              <a:rPr dirty="0" err="1"/>
              <a:t>OutArgument</a:t>
            </a:r>
            <a:r>
              <a:rPr dirty="0"/>
              <a:t> objects in conjunction with decorating these objects with Input and Output attributes.</a:t>
            </a:r>
          </a:p>
          <a:p>
            <a:endParaRPr dirty="0"/>
          </a:p>
          <a:p>
            <a:pPr>
              <a:spcBef>
                <a:spcPct val="43750"/>
              </a:spcBef>
              <a:spcAft>
                <a:spcPct val="43750"/>
              </a:spcAft>
            </a:pPr>
            <a:r>
              <a:rPr dirty="0"/>
              <a:t>For example, to configure an input argument, you can use the following pattern by using </a:t>
            </a:r>
            <a:r>
              <a:rPr dirty="0">
                <a:hlinkClick r:id="rId3"/>
              </a:rPr>
              <a:t>.NET Attributes</a:t>
            </a:r>
            <a:r>
              <a:rPr dirty="0"/>
              <a:t>:</a:t>
            </a:r>
          </a:p>
          <a:p>
            <a:endParaRPr dirty="0"/>
          </a:p>
          <a:p>
            <a:r>
              <a:rPr dirty="0"/>
              <a:t>[Input("Integer input")] public </a:t>
            </a:r>
            <a:r>
              <a:rPr dirty="0" err="1"/>
              <a:t>InArgument</a:t>
            </a:r>
            <a:r>
              <a:rPr dirty="0"/>
              <a:t>&lt;int&gt; </a:t>
            </a:r>
            <a:r>
              <a:rPr dirty="0" err="1"/>
              <a:t>IntInput</a:t>
            </a:r>
            <a:r>
              <a:rPr dirty="0"/>
              <a:t> { get; set; } </a:t>
            </a:r>
          </a:p>
          <a:p>
            <a:endParaRPr dirty="0"/>
          </a:p>
          <a:p>
            <a:pPr>
              <a:spcBef>
                <a:spcPct val="43750"/>
              </a:spcBef>
              <a:spcAft>
                <a:spcPct val="43750"/>
              </a:spcAft>
            </a:pPr>
            <a:r>
              <a:rPr dirty="0"/>
              <a:t>To configure an output argument, use the following syntax:</a:t>
            </a:r>
          </a:p>
          <a:p>
            <a:endParaRPr dirty="0"/>
          </a:p>
          <a:p>
            <a:r>
              <a:rPr dirty="0"/>
              <a:t>[Output("Integer output")] public </a:t>
            </a:r>
            <a:r>
              <a:rPr dirty="0" err="1"/>
              <a:t>OutArgument</a:t>
            </a:r>
            <a:r>
              <a:rPr dirty="0"/>
              <a:t>&lt;int&gt; </a:t>
            </a:r>
            <a:r>
              <a:rPr dirty="0" err="1"/>
              <a:t>IntOutput</a:t>
            </a:r>
            <a:r>
              <a:rPr dirty="0"/>
              <a:t> { get; set; } </a:t>
            </a:r>
          </a:p>
          <a:p>
            <a:endParaRPr dirty="0"/>
          </a:p>
          <a:p>
            <a:pPr>
              <a:spcBef>
                <a:spcPct val="43750"/>
              </a:spcBef>
              <a:spcAft>
                <a:spcPct val="43750"/>
              </a:spcAft>
            </a:pPr>
            <a:r>
              <a:rPr dirty="0"/>
              <a:t>You can also use the same property as both an input and output argument by including both attributes:</a:t>
            </a:r>
          </a:p>
          <a:p>
            <a:endParaRPr dirty="0"/>
          </a:p>
          <a:p>
            <a:r>
              <a:rPr dirty="0"/>
              <a:t>[Input("Int input")] [Output("Int output")] public </a:t>
            </a:r>
            <a:r>
              <a:rPr dirty="0" err="1"/>
              <a:t>InOutArgument</a:t>
            </a:r>
            <a:r>
              <a:rPr dirty="0"/>
              <a:t>&lt;int&gt; </a:t>
            </a:r>
            <a:r>
              <a:rPr dirty="0" err="1"/>
              <a:t>IntParameter</a:t>
            </a:r>
            <a:r>
              <a:rPr dirty="0"/>
              <a:t> { get; set; } </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26</a:t>
            </a:fld>
            <a:endParaRPr lang="en-US"/>
          </a:p>
        </p:txBody>
      </p:sp>
    </p:spTree>
    <p:extLst>
      <p:ext uri="{BB962C8B-B14F-4D97-AF65-F5344CB8AC3E}">
        <p14:creationId xmlns:p14="http://schemas.microsoft.com/office/powerpoint/2010/main" val="28123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rPr lang="en-US" b="0" i="0" dirty="0">
                <a:solidFill>
                  <a:srgbClr val="000000"/>
                </a:solidFill>
                <a:effectLst/>
                <a:latin typeface="Times New Roman" panose="02020603050405020304" pitchFamily="18" charset="0"/>
              </a:rPr>
              <a:t>The code within your Execute method can then get or set these parameters through the provided Get and Set methods. For example, the following workflow extension increments an input parameter by 10 and returns it to the corresponding output parameter. Because math operations aren't made available through the workflow designer, this is a common scenario where a custom workflow extension might be required (Power Automate should also be considered in this case, however).</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27</a:t>
            </a:fld>
            <a:endParaRPr lang="en-US"/>
          </a:p>
        </p:txBody>
      </p:sp>
    </p:spTree>
    <p:extLst>
      <p:ext uri="{BB962C8B-B14F-4D97-AF65-F5344CB8AC3E}">
        <p14:creationId xmlns:p14="http://schemas.microsoft.com/office/powerpoint/2010/main" val="785994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rPr dirty="0"/>
              <a:t>Workflow extensions also expose the following .NET attributes that can be used by your input and output parameters.</a:t>
            </a:r>
          </a:p>
          <a:p>
            <a:endParaRPr dirty="0"/>
          </a:p>
          <a:p>
            <a:r>
              <a:rPr dirty="0"/>
              <a:t> [</a:t>
            </a:r>
            <a:r>
              <a:rPr dirty="0" err="1"/>
              <a:t>RequiredArgument</a:t>
            </a:r>
            <a:r>
              <a:rPr dirty="0"/>
              <a:t>] Used to make an input argument required. </a:t>
            </a:r>
          </a:p>
          <a:p>
            <a:endParaRPr dirty="0"/>
          </a:p>
          <a:p>
            <a:r>
              <a:rPr dirty="0"/>
              <a:t>[Default(?</a:t>
            </a:r>
            <a:r>
              <a:rPr dirty="0" err="1"/>
              <a:t>DefaultValue</a:t>
            </a:r>
            <a:r>
              <a:rPr dirty="0"/>
              <a:t>?)]</a:t>
            </a:r>
          </a:p>
          <a:p>
            <a:endParaRPr dirty="0"/>
          </a:p>
          <a:p>
            <a:r>
              <a:rPr dirty="0"/>
              <a:t>Used to specify default values for an input or output argument when one hasn't been set already.</a:t>
            </a:r>
          </a:p>
          <a:p>
            <a:endParaRPr dirty="0"/>
          </a:p>
          <a:p>
            <a:r>
              <a:rPr dirty="0"/>
              <a:t>[</a:t>
            </a:r>
            <a:r>
              <a:rPr dirty="0" err="1"/>
              <a:t>ReferenceTarget</a:t>
            </a:r>
            <a:r>
              <a:rPr dirty="0"/>
              <a:t>(?</a:t>
            </a:r>
            <a:r>
              <a:rPr dirty="0" err="1"/>
              <a:t>entityname</a:t>
            </a:r>
            <a:r>
              <a:rPr dirty="0"/>
              <a:t>?)]</a:t>
            </a:r>
          </a:p>
          <a:p>
            <a:endParaRPr dirty="0"/>
          </a:p>
          <a:p>
            <a:r>
              <a:rPr dirty="0"/>
              <a:t>Required when you define a property for an </a:t>
            </a:r>
            <a:r>
              <a:rPr dirty="0" err="1"/>
              <a:t>EntityReference</a:t>
            </a:r>
            <a:r>
              <a:rPr dirty="0"/>
              <a:t> parameter. For more information, see </a:t>
            </a:r>
            <a:r>
              <a:rPr dirty="0" err="1">
                <a:hlinkClick r:id="rId3"/>
              </a:rPr>
              <a:t>EntityReference</a:t>
            </a:r>
            <a:r>
              <a:rPr dirty="0">
                <a:hlinkClick r:id="rId3"/>
              </a:rPr>
              <a:t> parameters</a:t>
            </a:r>
            <a:r>
              <a:rPr dirty="0"/>
              <a:t>.</a:t>
            </a:r>
          </a:p>
          <a:p>
            <a:endParaRPr dirty="0"/>
          </a:p>
          <a:p>
            <a:r>
              <a:rPr dirty="0"/>
              <a:t>[</a:t>
            </a:r>
            <a:r>
              <a:rPr dirty="0" err="1"/>
              <a:t>AttributeTarget</a:t>
            </a:r>
            <a:r>
              <a:rPr dirty="0"/>
              <a:t>(?</a:t>
            </a:r>
            <a:r>
              <a:rPr dirty="0" err="1"/>
              <a:t>entityname</a:t>
            </a:r>
            <a:r>
              <a:rPr dirty="0"/>
              <a:t>?,?</a:t>
            </a:r>
            <a:r>
              <a:rPr dirty="0" err="1"/>
              <a:t>optionsetname</a:t>
            </a:r>
            <a:r>
              <a:rPr dirty="0"/>
              <a:t>?)</a:t>
            </a:r>
          </a:p>
          <a:p>
            <a:endParaRPr dirty="0"/>
          </a:p>
          <a:p>
            <a:r>
              <a:rPr dirty="0"/>
              <a:t>Used by </a:t>
            </a:r>
            <a:r>
              <a:rPr dirty="0" err="1"/>
              <a:t>OptionSetValue</a:t>
            </a:r>
            <a:r>
              <a:rPr dirty="0"/>
              <a:t> parameters, it defines which entity and attribute contains the valid set of values for the parameter. For more information, see </a:t>
            </a:r>
            <a:r>
              <a:rPr dirty="0" err="1">
                <a:hlinkClick r:id="rId4"/>
              </a:rPr>
              <a:t>OptionSetValue</a:t>
            </a:r>
            <a:r>
              <a:rPr dirty="0">
                <a:hlinkClick r:id="rId4"/>
              </a:rPr>
              <a:t> parameters</a:t>
            </a:r>
            <a:r>
              <a:rPr dirty="0"/>
              <a:t>.</a:t>
            </a:r>
          </a:p>
        </p:txBody>
      </p:sp>
      <p:sp>
        <p:nvSpPr>
          <p:cNvPr id="4" name="Slide Number Placeholder 3"/>
          <p:cNvSpPr>
            <a:spLocks noGrp="1"/>
          </p:cNvSpPr>
          <p:nvPr>
            <p:ph type="sldNum" sz="quarter" idx="10"/>
          </p:nvPr>
        </p:nvSpPr>
        <p:spPr/>
        <p:txBody>
          <a:bodyPr/>
          <a:lstStyle/>
          <a:p>
            <a:fld id="{6101C5E1-D8E9-464D-A93E-CE21651935A7}" type="slidenum">
              <a:rPr lang="en-US" smtClean="0"/>
              <a:t>28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dirty="0"/>
              <a:t>Whenever a plug-in (or custom workflow extension) runs, a wealth of data is made available by Common Data Service that contains information about the context in which the current operation resides. Both plug-ins and custom workflow assemblies have access to an </a:t>
            </a:r>
            <a:r>
              <a:rPr dirty="0" err="1"/>
              <a:t>IWorkflowContext</a:t>
            </a:r>
            <a:r>
              <a:rPr dirty="0"/>
              <a:t> class, which is accessible through differing methods.</a:t>
            </a:r>
          </a:p>
          <a:p>
            <a:endParaRPr dirty="0"/>
          </a:p>
          <a:p>
            <a:pPr>
              <a:spcBef>
                <a:spcPct val="43750"/>
              </a:spcBef>
              <a:spcAft>
                <a:spcPct val="43750"/>
              </a:spcAft>
            </a:pPr>
            <a:r>
              <a:rPr dirty="0"/>
              <a:t>In plug-ins, the </a:t>
            </a:r>
            <a:r>
              <a:rPr i="1" dirty="0" err="1"/>
              <a:t>IPluginExecutionContext</a:t>
            </a:r>
            <a:r>
              <a:rPr dirty="0"/>
              <a:t> is accessible through the </a:t>
            </a:r>
            <a:r>
              <a:rPr i="1" dirty="0" err="1"/>
              <a:t>IServiceProvider</a:t>
            </a:r>
            <a:r>
              <a:rPr dirty="0"/>
              <a:t> parameter of the </a:t>
            </a:r>
            <a:r>
              <a:rPr i="1" dirty="0"/>
              <a:t>Execute</a:t>
            </a:r>
            <a:r>
              <a:rPr dirty="0"/>
              <a:t> method by calling the </a:t>
            </a:r>
            <a:r>
              <a:rPr i="1" dirty="0" err="1"/>
              <a:t>GetService</a:t>
            </a:r>
            <a:r>
              <a:rPr dirty="0"/>
              <a:t> method.</a:t>
            </a:r>
          </a:p>
        </p:txBody>
      </p:sp>
      <p:sp>
        <p:nvSpPr>
          <p:cNvPr id="4" name="Slide Number Placeholder 3"/>
          <p:cNvSpPr>
            <a:spLocks noGrp="1"/>
          </p:cNvSpPr>
          <p:nvPr>
            <p:ph type="sldNum" sz="quarter" idx="10"/>
          </p:nvPr>
        </p:nvSpPr>
        <p:spPr/>
        <p:txBody>
          <a:bodyPr/>
          <a:lstStyle/>
          <a:p>
            <a:fld id="{6101C5E1-D8E9-464D-A93E-CE21651935A7}" type="slidenum">
              <a:rPr lang="en-US" smtClean="0"/>
              <a:t>29</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dirty="0"/>
              <a:t>Both </a:t>
            </a:r>
            <a:r>
              <a:rPr lang="en-US" dirty="0" err="1"/>
              <a:t>IPluginExecutionContext</a:t>
            </a:r>
            <a:r>
              <a:rPr lang="en-US" dirty="0"/>
              <a:t> and </a:t>
            </a:r>
            <a:r>
              <a:rPr lang="en-US" dirty="0" err="1"/>
              <a:t>IWorkflowContext</a:t>
            </a:r>
            <a:r>
              <a:rPr lang="en-US" dirty="0"/>
              <a:t> implement the </a:t>
            </a:r>
            <a:r>
              <a:rPr lang="en-US" dirty="0" err="1"/>
              <a:t>IExecutionContext</a:t>
            </a:r>
            <a:r>
              <a:rPr lang="en-US" dirty="0"/>
              <a:t> interface. Each also exposes information that is specific to their type. For more information, see Understand the execution context .</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30</a:t>
            </a:fld>
            <a:endParaRPr lang="en-US"/>
          </a:p>
        </p:txBody>
      </p:sp>
    </p:spTree>
    <p:extLst>
      <p:ext uri="{BB962C8B-B14F-4D97-AF65-F5344CB8AC3E}">
        <p14:creationId xmlns:p14="http://schemas.microsoft.com/office/powerpoint/2010/main" val="2812075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Two of the most remarkable properties of the </a:t>
            </a:r>
            <a:r>
              <a:rPr i="1"/>
              <a:t>IExecutionContext</a:t>
            </a:r>
            <a:r>
              <a:t> interface are </a:t>
            </a:r>
            <a:r>
              <a:rPr i="1"/>
              <a:t>InputParameters</a:t>
            </a:r>
            <a:r>
              <a:t> and </a:t>
            </a:r>
            <a:r>
              <a:rPr i="1"/>
              <a:t>OutputParameters</a:t>
            </a:r>
            <a:r>
              <a:t>. Other frequently used properties are </a:t>
            </a:r>
            <a:r>
              <a:rPr i="1"/>
              <a:t>PreEntityImages</a:t>
            </a:r>
            <a:r>
              <a:t>, </a:t>
            </a:r>
            <a:r>
              <a:rPr i="1"/>
              <a:t>PostEntityImages</a:t>
            </a:r>
            <a:r>
              <a:t>, and </a:t>
            </a:r>
            <a:r>
              <a:rPr i="1"/>
              <a:t>SharedVariables</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31</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rPr dirty="0"/>
              <a:t>Input parameters are contained in the execution context's </a:t>
            </a:r>
            <a:r>
              <a:rPr dirty="0" err="1"/>
              <a:t>InputParameters</a:t>
            </a:r>
            <a:r>
              <a:rPr dirty="0"/>
              <a:t> collection and are of type </a:t>
            </a:r>
            <a:r>
              <a:rPr i="1" dirty="0"/>
              <a:t>Entity</a:t>
            </a:r>
            <a:r>
              <a:rPr dirty="0"/>
              <a:t>. This property enables you to see what entity values were presented to the plug-in prior to the implementation of a given operation.</a:t>
            </a:r>
          </a:p>
          <a:p>
            <a:endParaRPr dirty="0"/>
          </a:p>
          <a:p>
            <a:pPr>
              <a:spcBef>
                <a:spcPct val="43750"/>
              </a:spcBef>
              <a:spcAft>
                <a:spcPct val="43750"/>
              </a:spcAft>
            </a:pPr>
            <a:r>
              <a:rPr dirty="0"/>
              <a:t>For example, if you want to validate your data and prevent it from being saved if validation is not successful, the steps that you take would be similar to the following:</a:t>
            </a:r>
          </a:p>
          <a:p>
            <a:endParaRPr dirty="0"/>
          </a:p>
          <a:p>
            <a:pPr lvl="1" indent="-285750">
              <a:spcBef>
                <a:spcPct val="43750"/>
              </a:spcBef>
              <a:spcAft>
                <a:spcPct val="43750"/>
              </a:spcAft>
              <a:buAutoNum type="arabicPeriod"/>
            </a:pPr>
            <a:r>
              <a:rPr dirty="0"/>
              <a:t>Register your plug-in to run on the </a:t>
            </a:r>
            <a:r>
              <a:rPr dirty="0" err="1"/>
              <a:t>PreValidation</a:t>
            </a:r>
            <a:r>
              <a:rPr dirty="0"/>
              <a:t> stage on Create and/or Update of the entity that you want to validate.</a:t>
            </a:r>
          </a:p>
          <a:p>
            <a:endParaRPr dirty="0"/>
          </a:p>
          <a:p>
            <a:pPr lvl="1" indent="-285750">
              <a:spcBef>
                <a:spcPct val="43750"/>
              </a:spcBef>
              <a:spcAft>
                <a:spcPct val="43750"/>
              </a:spcAft>
              <a:buAutoNum type="arabicPeriod"/>
            </a:pPr>
            <a:r>
              <a:rPr dirty="0"/>
              <a:t>Validate data in your plug-in by reading the values from the </a:t>
            </a:r>
            <a:r>
              <a:rPr dirty="0" err="1"/>
              <a:t>InputParameters</a:t>
            </a:r>
            <a:r>
              <a:rPr dirty="0"/>
              <a:t> collection. On Create, you'll want to retrieve the Target collection.</a:t>
            </a:r>
          </a:p>
          <a:p>
            <a:endParaRPr dirty="0"/>
          </a:p>
          <a:p>
            <a:pPr lvl="1" indent="-285750">
              <a:spcBef>
                <a:spcPct val="43750"/>
              </a:spcBef>
              <a:spcAft>
                <a:spcPct val="43750"/>
              </a:spcAft>
              <a:buAutoNum type="arabicPeriod"/>
            </a:pPr>
            <a:r>
              <a:rPr dirty="0"/>
              <a:t>Throw an </a:t>
            </a:r>
            <a:r>
              <a:rPr dirty="0" err="1"/>
              <a:t>InvalidPluginExecutionException</a:t>
            </a:r>
            <a:r>
              <a:rPr dirty="0"/>
              <a:t> if the provided data is not valid.</a:t>
            </a:r>
          </a:p>
          <a:p>
            <a:endParaRPr dirty="0"/>
          </a:p>
          <a:p>
            <a:pPr>
              <a:spcBef>
                <a:spcPct val="43750"/>
              </a:spcBef>
              <a:spcAft>
                <a:spcPct val="43750"/>
              </a:spcAft>
            </a:pPr>
            <a:r>
              <a:rPr dirty="0"/>
              <a:t>Or, perhaps you want to update values on your entity (such as stripping special characters from a phone number) before the data is saved. You might handle this situation with the following steps:</a:t>
            </a:r>
          </a:p>
          <a:p>
            <a:endParaRPr dirty="0"/>
          </a:p>
          <a:p>
            <a:pPr lvl="1" indent="-285750">
              <a:spcBef>
                <a:spcPct val="43750"/>
              </a:spcBef>
              <a:spcAft>
                <a:spcPct val="43750"/>
              </a:spcAft>
              <a:buAutoNum type="arabicPeriod"/>
            </a:pPr>
            <a:r>
              <a:rPr dirty="0"/>
              <a:t>Register your plug-in to run on the </a:t>
            </a:r>
            <a:r>
              <a:rPr dirty="0" err="1"/>
              <a:t>PreOperation</a:t>
            </a:r>
            <a:r>
              <a:rPr dirty="0"/>
              <a:t> stage on Create and/or Update of the entity that you want to update.</a:t>
            </a:r>
          </a:p>
          <a:p>
            <a:endParaRPr dirty="0"/>
          </a:p>
          <a:p>
            <a:pPr lvl="1" indent="-285750">
              <a:spcBef>
                <a:spcPct val="43750"/>
              </a:spcBef>
              <a:spcAft>
                <a:spcPct val="43750"/>
              </a:spcAft>
              <a:buAutoNum type="arabicPeriod"/>
            </a:pPr>
            <a:r>
              <a:rPr dirty="0"/>
              <a:t>Update the data in your plug-in by editing the values from the </a:t>
            </a:r>
            <a:r>
              <a:rPr dirty="0" err="1"/>
              <a:t>InputParameters</a:t>
            </a:r>
            <a:r>
              <a:rPr dirty="0"/>
              <a:t> collection. On Create, you'll want to retrieve the Target collection.</a:t>
            </a:r>
          </a:p>
        </p:txBody>
      </p:sp>
      <p:sp>
        <p:nvSpPr>
          <p:cNvPr id="4" name="Slide Number Placeholder 3"/>
          <p:cNvSpPr>
            <a:spLocks noGrp="1"/>
          </p:cNvSpPr>
          <p:nvPr>
            <p:ph type="sldNum" sz="quarter" idx="10"/>
          </p:nvPr>
        </p:nvSpPr>
        <p:spPr/>
        <p:txBody>
          <a:bodyPr/>
          <a:lstStyle/>
          <a:p>
            <a:fld id="{6101C5E1-D8E9-464D-A93E-CE21651935A7}" type="slidenum">
              <a:rPr lang="en-US" smtClean="0"/>
              <a:t>32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C232A0C-B836-4E72-A5B5-6BD6F690477E}"/>
              </a:ext>
            </a:extLst>
          </p:cNvPr>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Extending the Common Data Service platform is required whenever some level of automation needs to occur that existing features do not support. These types of extensibility points frequently execute as server-side code via an asset called a Plug-in. Flow and other options enable asynchronous automation and logic, but they haven't been able to do all that plug-ins do today in terms of synchronous rules. When requirements for synchronous operations exist within a model-driven application, plug-ins are still required.</a:t>
            </a:r>
          </a:p>
          <a:p>
            <a:pPr algn="l"/>
            <a:r>
              <a:rPr lang="en-US" b="0" i="0" dirty="0">
                <a:solidFill>
                  <a:srgbClr val="000000"/>
                </a:solidFill>
                <a:effectLst/>
                <a:latin typeface="Times New Roman" panose="02020603050405020304" pitchFamily="18" charset="0"/>
              </a:rPr>
              <a:t>That being said, plug-in development is an essential skill contained in a </a:t>
            </a:r>
            <a:r>
              <a:rPr lang="en-US" b="0" i="0" dirty="0" err="1">
                <a:solidFill>
                  <a:srgbClr val="000000"/>
                </a:solidFill>
                <a:effectLst/>
                <a:latin typeface="Times New Roman" panose="02020603050405020304" pitchFamily="18" charset="0"/>
              </a:rPr>
              <a:t>PowerApp</a:t>
            </a:r>
            <a:r>
              <a:rPr lang="en-US" b="0" i="0" dirty="0">
                <a:solidFill>
                  <a:srgbClr val="000000"/>
                </a:solidFill>
                <a:effectLst/>
                <a:latin typeface="Times New Roman" panose="02020603050405020304" pitchFamily="18" charset="0"/>
              </a:rPr>
              <a:t> developer's arsenal and is one of the most common tasks required of us.</a:t>
            </a:r>
          </a:p>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Output parameters are contained in the execution context's OutputParameters collection and are of the type </a:t>
            </a:r>
            <a:r>
              <a:rPr i="1"/>
              <a:t>Entity</a:t>
            </a:r>
            <a:r>
              <a:t>. Output parameters are only provided after the given operation has occurred. As such, you'll only be able to use this collection when you are handling events in the PostOperation stage.</a:t>
            </a:r>
          </a:p>
          <a:p>
            <a:endParaRPr/>
          </a:p>
          <a:p>
            <a:pPr>
              <a:spcBef>
                <a:spcPct val="43750"/>
              </a:spcBef>
              <a:spcAft>
                <a:spcPct val="43750"/>
              </a:spcAft>
            </a:pPr>
            <a:r>
              <a:t>For example, if you want to change the values that are returned by the operation, you can modify them by conducting the following steps:</a:t>
            </a:r>
          </a:p>
          <a:p>
            <a:endParaRPr/>
          </a:p>
          <a:p>
            <a:pPr lvl="1" indent="-285750">
              <a:spcBef>
                <a:spcPct val="43750"/>
              </a:spcBef>
              <a:spcAft>
                <a:spcPct val="43750"/>
              </a:spcAft>
              <a:buAutoNum type="arabicPeriod"/>
            </a:pPr>
            <a:r>
              <a:t>Register your plug-in to run on the PostOperation stage on Create and/or Update of the entity that you want to update.</a:t>
            </a:r>
          </a:p>
          <a:p>
            <a:endParaRPr/>
          </a:p>
          <a:p>
            <a:pPr lvl="1" indent="-285750">
              <a:spcBef>
                <a:spcPct val="43750"/>
              </a:spcBef>
              <a:spcAft>
                <a:spcPct val="43750"/>
              </a:spcAft>
              <a:buAutoNum type="arabicPeriod"/>
            </a:pPr>
            <a:r>
              <a:t>Update the data in your plug-in by editing the values from the OutputParameters collection. Note that on Create, you'll want to retrieve the Target collection.</a:t>
            </a:r>
          </a:p>
        </p:txBody>
      </p:sp>
      <p:sp>
        <p:nvSpPr>
          <p:cNvPr id="4" name="Slide Number Placeholder 3"/>
          <p:cNvSpPr>
            <a:spLocks noGrp="1"/>
          </p:cNvSpPr>
          <p:nvPr>
            <p:ph type="sldNum" sz="quarter" idx="10"/>
          </p:nvPr>
        </p:nvSpPr>
        <p:spPr/>
        <p:txBody>
          <a:bodyPr/>
          <a:lstStyle/>
          <a:p>
            <a:fld id="{6101C5E1-D8E9-464D-A93E-CE21651935A7}" type="slidenum">
              <a:rPr lang="en-US" smtClean="0"/>
              <a:t>33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When registering plug-ins to run against the event framework, you can provide an immutable copy, or snapshot, of the data. This is ideal, especially when you need to reference values of the data before or after an operation has occurred, for example, for logging or custom auditing purposes.</a:t>
            </a:r>
          </a:p>
          <a:p>
            <a:endParaRPr/>
          </a:p>
          <a:p>
            <a:pPr>
              <a:spcBef>
                <a:spcPct val="43750"/>
              </a:spcBef>
              <a:spcAft>
                <a:spcPct val="43750"/>
              </a:spcAft>
            </a:pPr>
            <a:r>
              <a:t>While you can retrieve entity values by using the Organization Context from within a plug-in by means of a Retrieve request, using entity images to conduct this task is much more efficient and highly advised.</a:t>
            </a:r>
          </a:p>
        </p:txBody>
      </p:sp>
      <p:sp>
        <p:nvSpPr>
          <p:cNvPr id="4" name="Slide Number Placeholder 3"/>
          <p:cNvSpPr>
            <a:spLocks noGrp="1"/>
          </p:cNvSpPr>
          <p:nvPr>
            <p:ph type="sldNum" sz="quarter" idx="10"/>
          </p:nvPr>
        </p:nvSpPr>
        <p:spPr/>
        <p:txBody>
          <a:bodyPr/>
          <a:lstStyle/>
          <a:p>
            <a:fld id="{6101C5E1-D8E9-464D-A93E-CE21651935A7}" type="slidenum">
              <a:rPr lang="en-US" smtClean="0"/>
              <a:t>34</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dirty="0"/>
              <a:t>Shared variables allow you to configure data that can be passed from a plug-in to a step that occurs later in the implementation pipeline. While we highly recommend that you configure plug-ins to be stateless and not have any dependencies on external events, there are sometimes exceptions to this rule.</a:t>
            </a:r>
          </a:p>
          <a:p>
            <a:endParaRPr dirty="0"/>
          </a:p>
          <a:p>
            <a:pPr>
              <a:spcBef>
                <a:spcPct val="43750"/>
              </a:spcBef>
              <a:spcAft>
                <a:spcPct val="43750"/>
              </a:spcAft>
            </a:pPr>
            <a:r>
              <a:rPr dirty="0"/>
              <a:t>One exception might be when you want to ensure that you don't have any "runaway" plug-ins in your environment, that is, they are activating under an infinite-recursion scenario. You can also use the execution context to determine the depth in which your plug-in is currently running, but under certain situations, it might be appropriate to manually track. For example, perhaps your plug-in is mistakenly starting Update logic within a plug-in that is configured to run on Update of the entity, which in turn is causing it to run infinitely. To troubleshoot this, you could build a pattern to count the number of times that this plug-in is able to run. An example might be to configure a limit of five runs of a plug-in with the following steps:</a:t>
            </a:r>
          </a:p>
          <a:p>
            <a:endParaRPr dirty="0"/>
          </a:p>
          <a:p>
            <a:pPr lvl="1" indent="-285750">
              <a:spcBef>
                <a:spcPct val="43750"/>
              </a:spcBef>
              <a:spcAft>
                <a:spcPct val="43750"/>
              </a:spcAft>
              <a:buAutoNum type="arabicPeriod"/>
            </a:pPr>
            <a:r>
              <a:rPr dirty="0"/>
              <a:t>In the plug-in, check if the </a:t>
            </a:r>
            <a:r>
              <a:rPr dirty="0" err="1"/>
              <a:t>RunCount</a:t>
            </a:r>
            <a:r>
              <a:rPr dirty="0"/>
              <a:t> shared variable exists, and if it doesn't, create one that is initialized to zero.</a:t>
            </a:r>
          </a:p>
          <a:p>
            <a:endParaRPr dirty="0"/>
          </a:p>
          <a:p>
            <a:pPr lvl="1" indent="-285750">
              <a:spcBef>
                <a:spcPct val="43750"/>
              </a:spcBef>
              <a:spcAft>
                <a:spcPct val="43750"/>
              </a:spcAft>
              <a:buAutoNum type="arabicPeriod"/>
            </a:pPr>
            <a:r>
              <a:rPr dirty="0"/>
              <a:t>Check if the </a:t>
            </a:r>
            <a:r>
              <a:rPr dirty="0" err="1"/>
              <a:t>RunCount</a:t>
            </a:r>
            <a:r>
              <a:rPr dirty="0"/>
              <a:t> variable's value is greater than five, and if it is, throw an </a:t>
            </a:r>
            <a:r>
              <a:rPr dirty="0" err="1"/>
              <a:t>InvalidPluginExecutionException</a:t>
            </a:r>
            <a:r>
              <a:rPr dirty="0"/>
              <a:t>.</a:t>
            </a:r>
          </a:p>
          <a:p>
            <a:endParaRPr dirty="0"/>
          </a:p>
          <a:p>
            <a:pPr lvl="1" indent="-285750">
              <a:spcBef>
                <a:spcPct val="43750"/>
              </a:spcBef>
              <a:spcAft>
                <a:spcPct val="43750"/>
              </a:spcAft>
              <a:buAutoNum type="arabicPeriod"/>
            </a:pPr>
            <a:r>
              <a:rPr dirty="0"/>
              <a:t>At the end of your plug-in, increment the </a:t>
            </a:r>
            <a:r>
              <a:rPr dirty="0" err="1"/>
              <a:t>RunCount</a:t>
            </a:r>
            <a:r>
              <a:rPr dirty="0"/>
              <a:t> variable by 1.</a:t>
            </a:r>
          </a:p>
          <a:p>
            <a:endParaRPr dirty="0"/>
          </a:p>
          <a:p>
            <a:pPr>
              <a:spcBef>
                <a:spcPct val="43750"/>
              </a:spcBef>
              <a:spcAft>
                <a:spcPct val="43750"/>
              </a:spcAft>
            </a:pPr>
            <a:r>
              <a:rPr dirty="0"/>
              <a:t>[!NOTE] This is only an extra safeguard against a bug that accidentally causes your plug-ins to overrun your resources. You should make sure that you are building your plug-ins in such a way that this scenario won't ever occur. Common Data Service also provides safeguards to prevent "runaway" plug-ins such as these, but their recovery methods are much more resource-intensive than this method and more difficult to diagnose.</a:t>
            </a:r>
          </a:p>
        </p:txBody>
      </p:sp>
      <p:sp>
        <p:nvSpPr>
          <p:cNvPr id="4" name="Slide Number Placeholder 3"/>
          <p:cNvSpPr>
            <a:spLocks noGrp="1"/>
          </p:cNvSpPr>
          <p:nvPr>
            <p:ph type="sldNum" sz="quarter" idx="10"/>
          </p:nvPr>
        </p:nvSpPr>
        <p:spPr/>
        <p:txBody>
          <a:bodyPr/>
          <a:lstStyle/>
          <a:p>
            <a:fld id="{6101C5E1-D8E9-464D-A93E-CE21651935A7}" type="slidenum">
              <a:rPr lang="en-US" smtClean="0"/>
              <a:t>35</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hlinkClick r:id="rId3"/>
              </a:rPr>
              <a:t>Exercise or potential demo</a:t>
            </a:r>
          </a:p>
          <a:p>
            <a:r>
              <a:rPr lang="en-US" dirty="0">
                <a:hlinkClick r:id="rId3"/>
              </a:rPr>
              <a:t>https://docs.microsoft.com/en-us/learn/modules/plug-ins-extend-power-platform/5-exercise-1</a:t>
            </a:r>
          </a:p>
        </p:txBody>
      </p:sp>
      <p:sp>
        <p:nvSpPr>
          <p:cNvPr id="4" name="Slide Number Placeholder 3"/>
          <p:cNvSpPr>
            <a:spLocks noGrp="1"/>
          </p:cNvSpPr>
          <p:nvPr>
            <p:ph type="sldNum" sz="quarter" idx="10"/>
          </p:nvPr>
        </p:nvSpPr>
        <p:spPr/>
        <p:txBody>
          <a:bodyPr/>
          <a:lstStyle/>
          <a:p>
            <a:fld id="{6101C5E1-D8E9-464D-A93E-CE21651935A7}" type="slidenum">
              <a:rPr lang="en-US" smtClean="0"/>
              <a:t>36</a:t>
            </a:fld>
            <a:endParaRPr lang="en-US"/>
          </a:p>
        </p:txBody>
      </p:sp>
    </p:spTree>
    <p:extLst>
      <p:ext uri="{BB962C8B-B14F-4D97-AF65-F5344CB8AC3E}">
        <p14:creationId xmlns:p14="http://schemas.microsoft.com/office/powerpoint/2010/main" val="40888514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hlinkClick r:id="rId3"/>
              </a:rPr>
              <a:t>Exercise or potential demo</a:t>
            </a:r>
          </a:p>
          <a:p>
            <a:endParaRPr lang="en-US" dirty="0">
              <a:hlinkClick r:id="rId3"/>
            </a:endParaRPr>
          </a:p>
          <a:p>
            <a:r>
              <a:rPr lang="en-US" dirty="0">
                <a:hlinkClick r:id="rId3"/>
              </a:rPr>
              <a:t>https://docs.microsoft.com/en-us/learn/modules/plug-ins-extend-power-platform/6-exercise-2otential demo</a:t>
            </a:r>
          </a:p>
        </p:txBody>
      </p:sp>
      <p:sp>
        <p:nvSpPr>
          <p:cNvPr id="4" name="Slide Number Placeholder 3"/>
          <p:cNvSpPr>
            <a:spLocks noGrp="1"/>
          </p:cNvSpPr>
          <p:nvPr>
            <p:ph type="sldNum" sz="quarter" idx="10"/>
          </p:nvPr>
        </p:nvSpPr>
        <p:spPr/>
        <p:txBody>
          <a:bodyPr/>
          <a:lstStyle/>
          <a:p>
            <a:fld id="{6101C5E1-D8E9-464D-A93E-CE21651935A7}" type="slidenum">
              <a:rPr lang="en-US" smtClean="0"/>
              <a:t>37</a:t>
            </a:fld>
            <a:endParaRPr lang="en-US"/>
          </a:p>
        </p:txBody>
      </p:sp>
    </p:spTree>
    <p:extLst>
      <p:ext uri="{BB962C8B-B14F-4D97-AF65-F5344CB8AC3E}">
        <p14:creationId xmlns:p14="http://schemas.microsoft.com/office/powerpoint/2010/main" val="13891787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dirty="0">
                <a:solidFill>
                  <a:srgbClr val="000000"/>
                </a:solidFill>
                <a:effectLst/>
                <a:latin typeface="Verdana" panose="020B0604030504040204" pitchFamily="34" charset="0"/>
              </a:rPr>
              <a:t>Write to the tracing service inside of a plug-in</a:t>
            </a:r>
            <a:br>
              <a:rPr lang="en-GB" sz="1800" b="0" i="0" u="none" strike="noStrike" dirty="0">
                <a:solidFill>
                  <a:srgbClr val="000000"/>
                </a:solidFill>
                <a:effectLst/>
                <a:latin typeface="Verdana" panose="020B0604030504040204" pitchFamily="34" charset="0"/>
              </a:rPr>
            </a:br>
            <a:r>
              <a:rPr lang="en-GB" sz="1800" b="0" i="0" u="none" strike="noStrike" dirty="0">
                <a:solidFill>
                  <a:srgbClr val="000000"/>
                </a:solidFill>
                <a:effectLst/>
                <a:latin typeface="Verdana" panose="020B0604030504040204" pitchFamily="34" charset="0"/>
              </a:rPr>
              <a:t>Enable plug-in trace logging</a:t>
            </a:r>
            <a:br>
              <a:rPr lang="en-GB" sz="1800" b="0" i="0" u="none" strike="noStrike" dirty="0">
                <a:solidFill>
                  <a:srgbClr val="000000"/>
                </a:solidFill>
                <a:effectLst/>
                <a:latin typeface="Verdana" panose="020B0604030504040204" pitchFamily="34" charset="0"/>
              </a:rPr>
            </a:br>
            <a:r>
              <a:rPr lang="en-GB" sz="1800" b="0" i="0" u="none" strike="noStrike" dirty="0">
                <a:solidFill>
                  <a:srgbClr val="000000"/>
                </a:solidFill>
                <a:effectLst/>
                <a:latin typeface="Verdana" panose="020B0604030504040204" pitchFamily="34" charset="0"/>
              </a:rPr>
              <a:t>Debug plug-in using plug-in profiler</a:t>
            </a:r>
            <a:br>
              <a:rPr lang="en-GB" sz="1800" b="0" i="0" u="none" strike="noStrike" dirty="0">
                <a:solidFill>
                  <a:srgbClr val="000000"/>
                </a:solidFill>
                <a:effectLst/>
                <a:latin typeface="Verdana" panose="020B0604030504040204" pitchFamily="34" charset="0"/>
              </a:rPr>
            </a:br>
            <a:r>
              <a:rPr lang="en-GB" sz="1800" b="0" i="0" u="none" strike="noStrike" dirty="0">
                <a:solidFill>
                  <a:srgbClr val="000000"/>
                </a:solidFill>
                <a:effectLst/>
                <a:latin typeface="Verdana" panose="020B0604030504040204" pitchFamily="34" charset="0"/>
              </a:rPr>
              <a:t>Replay plug-in execution</a:t>
            </a:r>
            <a:br>
              <a:rPr lang="en-GB" sz="1800" b="0" i="0" u="none" strike="noStrike" dirty="0">
                <a:solidFill>
                  <a:srgbClr val="000000"/>
                </a:solidFill>
                <a:effectLst/>
                <a:latin typeface="Verdana" panose="020B0604030504040204" pitchFamily="34" charset="0"/>
              </a:rPr>
            </a:br>
            <a:r>
              <a:rPr lang="en-GB" sz="1800" b="0" i="0" u="none" strike="noStrike" dirty="0">
                <a:solidFill>
                  <a:srgbClr val="000000"/>
                </a:solidFill>
                <a:effectLst/>
                <a:latin typeface="Verdana" panose="020B0604030504040204" pitchFamily="34" charset="0"/>
              </a:rPr>
              <a:t>Run the plug-in profiler standalone</a:t>
            </a:r>
            <a:br>
              <a:rPr lang="en-GB" sz="1800" b="0" i="0" u="none" strike="noStrike" dirty="0">
                <a:solidFill>
                  <a:srgbClr val="000000"/>
                </a:solidFill>
                <a:effectLst/>
                <a:latin typeface="Verdana" panose="020B0604030504040204" pitchFamily="34" charset="0"/>
              </a:rPr>
            </a:br>
            <a:r>
              <a:rPr lang="en-GB" sz="1800" b="0" i="0" u="none" strike="noStrike" dirty="0" err="1">
                <a:solidFill>
                  <a:srgbClr val="000000"/>
                </a:solidFill>
                <a:effectLst/>
                <a:latin typeface="Verdana" panose="020B0604030504040204" pitchFamily="34" charset="0"/>
              </a:rPr>
              <a:t>Analyze</a:t>
            </a:r>
            <a:r>
              <a:rPr lang="en-GB" sz="1800" b="0" i="0" u="none" strike="noStrike" dirty="0">
                <a:solidFill>
                  <a:srgbClr val="000000"/>
                </a:solidFill>
                <a:effectLst/>
                <a:latin typeface="Verdana" panose="020B0604030504040204" pitchFamily="34" charset="0"/>
              </a:rPr>
              <a:t> plug-in performance with Analytics in Power Platform Admin </a:t>
            </a:r>
            <a:r>
              <a:rPr lang="en-GB" sz="1800" b="0" i="0" u="none" strike="noStrike" dirty="0" err="1">
                <a:solidFill>
                  <a:srgbClr val="000000"/>
                </a:solidFill>
                <a:effectLst/>
                <a:latin typeface="Verdana" panose="020B0604030504040204" pitchFamily="34" charset="0"/>
              </a:rPr>
              <a:t>center</a:t>
            </a:r>
            <a:r>
              <a:rPr lang="en-GB" dirty="0"/>
              <a:t> </a:t>
            </a:r>
          </a:p>
          <a:p>
            <a:endParaRPr lang="en-GB" dirty="0"/>
          </a:p>
          <a:p>
            <a:r>
              <a:rPr lang="en-GB" sz="1800" b="0" i="0" u="sng" strike="noStrike" dirty="0">
                <a:solidFill>
                  <a:srgbClr val="0563C1"/>
                </a:solidFill>
                <a:effectLst/>
                <a:latin typeface="Verdana" panose="020B0604030504040204" pitchFamily="34" charset="0"/>
                <a:hlinkClick r:id="rId3"/>
              </a:rPr>
              <a:t>https://docs.microsoft.com/powerapps/developer/common-data-service/logging-tracing</a:t>
            </a:r>
            <a:br>
              <a:rPr lang="en-GB" sz="1800" b="0" i="0" u="sng" strike="noStrike" dirty="0">
                <a:solidFill>
                  <a:srgbClr val="0563C1"/>
                </a:solidFill>
                <a:effectLst/>
                <a:latin typeface="Verdana" panose="020B0604030504040204" pitchFamily="34" charset="0"/>
                <a:hlinkClick r:id="rId3"/>
              </a:rPr>
            </a:br>
            <a:r>
              <a:rPr lang="en-GB" sz="1800" b="0" i="0" u="sng" strike="noStrike" dirty="0">
                <a:solidFill>
                  <a:srgbClr val="0563C1"/>
                </a:solidFill>
                <a:effectLst/>
                <a:latin typeface="Verdana" panose="020B0604030504040204" pitchFamily="34" charset="0"/>
                <a:hlinkClick r:id="rId3"/>
              </a:rPr>
              <a:t>https://docs.microsoft.com/powerapps/developer/common-data-service/debug-plug-in</a:t>
            </a:r>
            <a:br>
              <a:rPr lang="en-GB" sz="1800" b="0" i="0" u="sng" strike="noStrike" dirty="0">
                <a:solidFill>
                  <a:srgbClr val="0563C1"/>
                </a:solidFill>
                <a:effectLst/>
                <a:latin typeface="Verdana" panose="020B0604030504040204" pitchFamily="34" charset="0"/>
                <a:hlinkClick r:id="rId3"/>
              </a:rPr>
            </a:br>
            <a:r>
              <a:rPr lang="en-GB" sz="1800" b="0" i="0" u="sng" strike="noStrike" dirty="0">
                <a:solidFill>
                  <a:srgbClr val="0563C1"/>
                </a:solidFill>
                <a:effectLst/>
                <a:latin typeface="Verdana" panose="020B0604030504040204" pitchFamily="34" charset="0"/>
                <a:hlinkClick r:id="rId3"/>
              </a:rPr>
              <a:t>https://docs.microsoft.com/powerapps/developer/common-data-service/troubleshoot-plug-in</a:t>
            </a:r>
            <a:br>
              <a:rPr lang="en-GB" sz="1800" b="0" i="0" u="sng" strike="noStrike" dirty="0">
                <a:solidFill>
                  <a:srgbClr val="0563C1"/>
                </a:solidFill>
                <a:effectLst/>
                <a:latin typeface="Verdana" panose="020B0604030504040204" pitchFamily="34" charset="0"/>
                <a:hlinkClick r:id="rId3"/>
              </a:rPr>
            </a:br>
            <a:r>
              <a:rPr lang="en-GB" sz="1800" b="0" i="0" u="sng" strike="noStrike" dirty="0">
                <a:solidFill>
                  <a:srgbClr val="0563C1"/>
                </a:solidFill>
                <a:effectLst/>
                <a:latin typeface="Verdana" panose="020B0604030504040204" pitchFamily="34" charset="0"/>
                <a:hlinkClick r:id="rId3"/>
              </a:rPr>
              <a:t>https://docs.microsoft.com/powerapps/developer/common-data-service/analyze-performance</a:t>
            </a:r>
            <a:r>
              <a:rPr lang="en-GB" dirty="0"/>
              <a:t> </a:t>
            </a:r>
          </a:p>
          <a:p>
            <a:endParaRPr lang="en-GB" dirty="0"/>
          </a:p>
          <a:p>
            <a:r>
              <a:rPr lang="en-GB" dirty="0"/>
              <a:t>https://docs.microsoft.com/powerapps/developer/common-data-service/tutorial-debug-plug-in</a:t>
            </a:r>
          </a:p>
          <a:p>
            <a:endParaRPr lang="en-GB" dirty="0"/>
          </a:p>
        </p:txBody>
      </p:sp>
      <p:sp>
        <p:nvSpPr>
          <p:cNvPr id="4" name="Slide Number Placeholder 3"/>
          <p:cNvSpPr>
            <a:spLocks noGrp="1"/>
          </p:cNvSpPr>
          <p:nvPr>
            <p:ph type="sldNum" sz="quarter" idx="5"/>
          </p:nvPr>
        </p:nvSpPr>
        <p:spPr/>
        <p:txBody>
          <a:bodyPr/>
          <a:lstStyle/>
          <a:p>
            <a:fld id="{FF0E5B29-0C3D-423A-BD5F-658275E57580}" type="slidenum">
              <a:rPr lang="en-GB" smtClean="0"/>
              <a:t>38</a:t>
            </a:fld>
            <a:endParaRPr lang="en-GB"/>
          </a:p>
        </p:txBody>
      </p:sp>
    </p:spTree>
    <p:extLst>
      <p:ext uri="{BB962C8B-B14F-4D97-AF65-F5344CB8AC3E}">
        <p14:creationId xmlns:p14="http://schemas.microsoft.com/office/powerpoint/2010/main" val="39049556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https://docs.microsoft.com/en-us/powerapps/developer/common-data-service/register-plug-in#register-plug-in-step</a:t>
            </a:r>
          </a:p>
        </p:txBody>
      </p:sp>
      <p:sp>
        <p:nvSpPr>
          <p:cNvPr id="4" name="Slide Number Placeholder 3"/>
          <p:cNvSpPr>
            <a:spLocks noGrp="1"/>
          </p:cNvSpPr>
          <p:nvPr>
            <p:ph type="sldNum" sz="quarter" idx="5"/>
          </p:nvPr>
        </p:nvSpPr>
        <p:spPr/>
        <p:txBody>
          <a:bodyPr/>
          <a:lstStyle/>
          <a:p>
            <a:fld id="{FF0E5B29-0C3D-423A-BD5F-658275E57580}" type="slidenum">
              <a:rPr lang="en-GB" smtClean="0"/>
              <a:t>39</a:t>
            </a:fld>
            <a:endParaRPr lang="en-GB"/>
          </a:p>
        </p:txBody>
      </p:sp>
    </p:spTree>
    <p:extLst>
      <p:ext uri="{BB962C8B-B14F-4D97-AF65-F5344CB8AC3E}">
        <p14:creationId xmlns:p14="http://schemas.microsoft.com/office/powerpoint/2010/main" val="539831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dirty="0">
                <a:solidFill>
                  <a:srgbClr val="000000"/>
                </a:solidFill>
                <a:effectLst/>
                <a:latin typeface="Verdana" panose="020B0604030504040204" pitchFamily="34" charset="0"/>
              </a:rPr>
              <a:t>Do not retrieve record as first step, Use of Any Entity, Depth</a:t>
            </a:r>
            <a:br>
              <a:rPr lang="en-GB" sz="1800" b="0" i="0" u="none" strike="noStrike" dirty="0">
                <a:solidFill>
                  <a:srgbClr val="000000"/>
                </a:solidFill>
                <a:effectLst/>
                <a:latin typeface="Verdana" panose="020B0604030504040204" pitchFamily="34" charset="0"/>
              </a:rPr>
            </a:br>
            <a:r>
              <a:rPr lang="en-GB" sz="1800" b="0" i="0" u="none" strike="noStrike" dirty="0">
                <a:solidFill>
                  <a:srgbClr val="000000"/>
                </a:solidFill>
                <a:effectLst/>
                <a:latin typeface="Verdana" panose="020B0604030504040204" pitchFamily="34" charset="0"/>
              </a:rPr>
              <a:t>2 minute limit</a:t>
            </a:r>
            <a:br>
              <a:rPr lang="en-GB" sz="1800" b="0" i="0" u="none" strike="noStrike" dirty="0">
                <a:solidFill>
                  <a:srgbClr val="000000"/>
                </a:solidFill>
                <a:effectLst/>
                <a:latin typeface="Verdana" panose="020B0604030504040204" pitchFamily="34" charset="0"/>
              </a:rPr>
            </a:br>
            <a:r>
              <a:rPr lang="en-GB" sz="1800" b="0" i="0" u="none" strike="noStrike" dirty="0">
                <a:solidFill>
                  <a:srgbClr val="000000"/>
                </a:solidFill>
                <a:effectLst/>
                <a:latin typeface="Verdana" panose="020B0604030504040204" pitchFamily="34" charset="0"/>
              </a:rPr>
              <a:t>Error handling</a:t>
            </a:r>
            <a:r>
              <a:rPr lang="en-GB" dirty="0"/>
              <a:t> </a:t>
            </a:r>
          </a:p>
          <a:p>
            <a:endParaRPr lang="en-GB" dirty="0"/>
          </a:p>
          <a:p>
            <a:r>
              <a:rPr lang="en-GB" dirty="0"/>
              <a:t>https://docs.microsoft.com/en-us/powerapps/developer/common-data-service/best-practices/business-logic/</a:t>
            </a:r>
          </a:p>
        </p:txBody>
      </p:sp>
      <p:sp>
        <p:nvSpPr>
          <p:cNvPr id="4" name="Slide Number Placeholder 3"/>
          <p:cNvSpPr>
            <a:spLocks noGrp="1"/>
          </p:cNvSpPr>
          <p:nvPr>
            <p:ph type="sldNum" sz="quarter" idx="5"/>
          </p:nvPr>
        </p:nvSpPr>
        <p:spPr/>
        <p:txBody>
          <a:bodyPr/>
          <a:lstStyle/>
          <a:p>
            <a:fld id="{FF0E5B29-0C3D-423A-BD5F-658275E57580}" type="slidenum">
              <a:rPr lang="en-GB" smtClean="0"/>
              <a:t>40</a:t>
            </a:fld>
            <a:endParaRPr lang="en-GB"/>
          </a:p>
        </p:txBody>
      </p:sp>
    </p:spTree>
    <p:extLst>
      <p:ext uri="{BB962C8B-B14F-4D97-AF65-F5344CB8AC3E}">
        <p14:creationId xmlns:p14="http://schemas.microsoft.com/office/powerpoint/2010/main" val="1381883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Common Data Service exposes a set of APIs that can be leveraged to build any form of application, whether that is a custom web application written in ASP.Net, a Node.js application, or a Windows application (to name a few). The benefits of leveraging Common Data Service to build your application are numerous, a few of which are summarized in the next section.</a:t>
            </a: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To better understand how to extend Common Data Service, it is valuable to learn about its underlying architecture. Because Common Data Service is a software-as-a-service (SaaS) platform, most of these details, such as underlying data storage, are successfully abstracted from developers so they can focus on other tasks such as building custom business logic and integrating with other applications. The following graphic illustrates these underlying components, and the highlighted sections provide a summary of key areas upon which model-driven PowerApp developers should focus.</a:t>
            </a:r>
          </a:p>
          <a:p>
            <a:endParaRPr/>
          </a:p>
          <a:p>
            <a:pPr>
              <a:spcBef>
                <a:spcPct val="43750"/>
              </a:spcBef>
              <a:spcAft>
                <a:spcPct val="43750"/>
              </a:spcAft>
            </a:pPr>
            <a:r>
              <a:t>[!NOTE] This unit is only intended to be a high-level view of the Common Data Service architecture. For more in-depth analysis of Common Data Service, refer to the </a:t>
            </a:r>
            <a:r>
              <a:rPr>
                <a:hlinkClick r:id="rId3"/>
              </a:rPr>
              <a:t>Common Data Service Developer Guide</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extLst>
      <p:ext uri="{BB962C8B-B14F-4D97-AF65-F5344CB8AC3E}">
        <p14:creationId xmlns:p14="http://schemas.microsoft.com/office/powerpoint/2010/main" val="3484276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pPr>
              <a:spcBef>
                <a:spcPct val="43750"/>
              </a:spcBef>
              <a:spcAft>
                <a:spcPct val="43750"/>
              </a:spcAft>
            </a:pPr>
            <a:r>
              <a:t>Common Data Service exposes events to indicate where the process is currently executing pipeline-wise. We can handle these events to do things like validate data, prevent transactions from completing, or automate any sort of business logic that cannot be accomplished by declarative means.</a:t>
            </a:r>
          </a:p>
          <a:p>
            <a:endParaRPr/>
          </a:p>
          <a:p>
            <a:pPr>
              <a:spcBef>
                <a:spcPct val="43750"/>
              </a:spcBef>
              <a:spcAft>
                <a:spcPct val="43750"/>
              </a:spcAft>
            </a:pPr>
            <a:r>
              <a:t>We can subscribe to these events by registering .NET assemblies (called plug-ins) to execute logic whenever the given event occurs. The method by which we actually perform the registration is by leveraging a tool called the Plugin Registration Tool. For more information on the Plugin Registration Tool, see the </a:t>
            </a:r>
            <a:r>
              <a:rPr>
                <a:hlinkClick r:id="rId3"/>
              </a:rPr>
              <a:t>Register a plug-in</a:t>
            </a:r>
            <a:r>
              <a:t> tutorial.</a:t>
            </a:r>
          </a:p>
          <a:p>
            <a:endParaRPr/>
          </a:p>
          <a:p>
            <a:pPr>
              <a:spcBef>
                <a:spcPct val="43750"/>
              </a:spcBef>
              <a:spcAft>
                <a:spcPct val="43750"/>
              </a:spcAft>
            </a:pPr>
            <a:r>
              <a:t>At a high level, handling events involves three things. First, we must subscribe to a specific message that represents the type of operation (or event) that is currently occurring (or about to occur) such as Create, Retrieve, Update, etc. We then must also indicate where in that event pipeline we would like our logic to execute (i.e., before or after the operation). We can also handle events before validation occurs, a convenient method that can be leveraged to perform advanced validation logic that cannot be accomplished via business rules or workflows. Lastly, we need to indicate the execution mode we would like our logic to run (synchronously or asynchronously).</a:t>
            </a:r>
          </a:p>
          <a:p>
            <a:endParaRPr/>
          </a:p>
          <a:p>
            <a:pPr>
              <a:spcBef>
                <a:spcPct val="43750"/>
              </a:spcBef>
              <a:spcAft>
                <a:spcPct val="43750"/>
              </a:spcAft>
            </a:pPr>
            <a:r>
              <a:t>Let's now go into these three areas in more detail.</a:t>
            </a:r>
          </a:p>
        </p:txBody>
      </p:sp>
      <p:sp>
        <p:nvSpPr>
          <p:cNvPr id="4" name="Slide Number Placeholder 3"/>
          <p:cNvSpPr>
            <a:spLocks noGrp="1"/>
          </p:cNvSpPr>
          <p:nvPr>
            <p:ph type="sldNum" sz="quarter" idx="10"/>
          </p:nvPr>
        </p:nvSpPr>
        <p:spPr/>
        <p:txBody>
          <a:bodyPr/>
          <a:lstStyle/>
          <a:p>
            <a:fld id="{6101C5E1-D8E9-464D-A93E-CE21651935A7}" type="slidenum">
              <a:rPr lang="en-US" smtClean="0"/>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7500" lnSpcReduction="20000"/>
          </a:bodyPr>
          <a:lstStyle/>
          <a:p>
            <a:pPr>
              <a:spcBef>
                <a:spcPct val="43750"/>
              </a:spcBef>
              <a:spcAft>
                <a:spcPct val="43750"/>
              </a:spcAft>
            </a:pPr>
            <a:r>
              <a:t>Common Data Service exposes a number of messages that are published when various data operations occur. For more information on these messages, see </a:t>
            </a:r>
            <a:r>
              <a:rPr>
                <a:hlinkClick r:id="rId3"/>
              </a:rPr>
              <a:t>Use messages with the Organization service</a:t>
            </a:r>
            <a:r>
              <a:t>.</a:t>
            </a:r>
          </a:p>
          <a:p>
            <a:endParaRPr/>
          </a:p>
          <a:p>
            <a:pPr>
              <a:spcBef>
                <a:spcPct val="43750"/>
              </a:spcBef>
              <a:spcAft>
                <a:spcPct val="43750"/>
              </a:spcAft>
            </a:pPr>
            <a:r>
              <a:t>The basic data operations exposed by Common Data Service are:</a:t>
            </a:r>
          </a:p>
          <a:p>
            <a:endParaRPr/>
          </a:p>
          <a:p>
            <a:pPr lvl="1" indent="-285750">
              <a:spcBef>
                <a:spcPct val="43750"/>
              </a:spcBef>
              <a:spcAft>
                <a:spcPct val="43750"/>
              </a:spcAft>
              <a:buChar char="•"/>
            </a:pPr>
            <a:r>
              <a:t>Create</a:t>
            </a:r>
          </a:p>
          <a:p>
            <a:endParaRPr/>
          </a:p>
          <a:p>
            <a:pPr lvl="1" indent="-285750">
              <a:spcBef>
                <a:spcPct val="43750"/>
              </a:spcBef>
              <a:spcAft>
                <a:spcPct val="43750"/>
              </a:spcAft>
              <a:buChar char="•"/>
            </a:pPr>
            <a:r>
              <a:t>Retrieve</a:t>
            </a:r>
          </a:p>
          <a:p>
            <a:endParaRPr/>
          </a:p>
          <a:p>
            <a:pPr lvl="1" indent="-285750">
              <a:spcBef>
                <a:spcPct val="43750"/>
              </a:spcBef>
              <a:spcAft>
                <a:spcPct val="43750"/>
              </a:spcAft>
              <a:buChar char="•"/>
            </a:pPr>
            <a:r>
              <a:t>RetrieveMultiple</a:t>
            </a:r>
          </a:p>
          <a:p>
            <a:endParaRPr/>
          </a:p>
          <a:p>
            <a:pPr lvl="1" indent="-285750">
              <a:spcBef>
                <a:spcPct val="43750"/>
              </a:spcBef>
              <a:spcAft>
                <a:spcPct val="43750"/>
              </a:spcAft>
              <a:buChar char="•"/>
            </a:pPr>
            <a:r>
              <a:t>Update</a:t>
            </a:r>
          </a:p>
          <a:p>
            <a:endParaRPr/>
          </a:p>
          <a:p>
            <a:pPr lvl="1" indent="-285750">
              <a:spcBef>
                <a:spcPct val="43750"/>
              </a:spcBef>
              <a:spcAft>
                <a:spcPct val="43750"/>
              </a:spcAft>
              <a:buChar char="•"/>
            </a:pPr>
            <a:r>
              <a:t>Delete</a:t>
            </a:r>
          </a:p>
          <a:p>
            <a:endParaRPr/>
          </a:p>
          <a:p>
            <a:pPr lvl="1" indent="-285750">
              <a:spcBef>
                <a:spcPct val="43750"/>
              </a:spcBef>
              <a:spcAft>
                <a:spcPct val="43750"/>
              </a:spcAft>
              <a:buChar char="•"/>
            </a:pPr>
            <a:r>
              <a:t>Associate</a:t>
            </a:r>
          </a:p>
          <a:p>
            <a:endParaRPr/>
          </a:p>
          <a:p>
            <a:pPr lvl="1" indent="-285750">
              <a:spcBef>
                <a:spcPct val="43750"/>
              </a:spcBef>
              <a:spcAft>
                <a:spcPct val="43750"/>
              </a:spcAft>
              <a:buChar char="•"/>
            </a:pPr>
            <a:r>
              <a:t>Disassociate</a:t>
            </a:r>
          </a:p>
          <a:p>
            <a:endParaRPr/>
          </a:p>
          <a:p>
            <a:pPr>
              <a:spcBef>
                <a:spcPct val="43750"/>
              </a:spcBef>
              <a:spcAft>
                <a:spcPct val="43750"/>
              </a:spcAft>
            </a:pPr>
            <a:r>
              <a:t>In addition, there are various messages that are exposed contextually, depending on what type of entity you are handling. For example if my entity has a Rollup Field, I can implement an event handler on the CalculateRollupField event message.</a:t>
            </a:r>
          </a:p>
          <a:p>
            <a:endParaRPr/>
          </a:p>
          <a:p>
            <a:pPr>
              <a:spcBef>
                <a:spcPct val="43750"/>
              </a:spcBef>
              <a:spcAft>
                <a:spcPct val="43750"/>
              </a:spcAft>
            </a:pPr>
            <a:r>
              <a:t>Generally, we can find an inventory of these custom messages made available via Common Data Service by searching through the </a:t>
            </a:r>
            <a:r>
              <a:rPr>
                <a:hlinkClick r:id="rId4"/>
              </a:rPr>
              <a:t>Microsoft.Sdk.Messages</a:t>
            </a:r>
            <a:r>
              <a:t> namespace for any classes whose name end in </a:t>
            </a:r>
            <a:r>
              <a:rPr i="1"/>
              <a:t>\Request</a:t>
            </a:r>
            <a:r>
              <a:t>. Another way to see which messages are available for a given type of entity is to navigate entity-message combinations via the Plugin Registration Tool.</a:t>
            </a:r>
          </a:p>
          <a:p>
            <a:endParaRPr/>
          </a:p>
          <a:p>
            <a:pPr>
              <a:spcBef>
                <a:spcPct val="43750"/>
              </a:spcBef>
              <a:spcAft>
                <a:spcPct val="43750"/>
              </a:spcAft>
            </a:pPr>
            <a:r>
              <a:t>In addition, we can create and expose our own messages by creating custom </a:t>
            </a:r>
            <a:r>
              <a:rPr i="1"/>
              <a:t>Actions</a:t>
            </a:r>
            <a:r>
              <a:t>. For more information on Actions, see </a:t>
            </a:r>
            <a:r>
              <a:rPr>
                <a:hlinkClick r:id="rId5"/>
              </a:rPr>
              <a:t>Create your own actions</a:t>
            </a:r>
            <a:r>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In addition to subscribing to a given message, or event type, Common Data Service also exposes a means for determining where in the pipeline that event is currently executing. For ASP.NET developers, this can be thought of similarly to how we work against page lifecycles within a web application. This is a common development pattern for publish-subscribe architectures and should feel fairly familiar to developers who are experienced with other event frameworks.</a:t>
            </a:r>
          </a:p>
        </p:txBody>
      </p:sp>
      <p:sp>
        <p:nvSpPr>
          <p:cNvPr id="4" name="Slide Number Placeholder 3"/>
          <p:cNvSpPr>
            <a:spLocks noGrp="1"/>
          </p:cNvSpPr>
          <p:nvPr>
            <p:ph type="sldNum" sz="quarter" idx="10"/>
          </p:nvPr>
        </p:nvSpPr>
        <p:spPr/>
        <p:txBody>
          <a:bodyPr/>
          <a:lstStyle/>
          <a:p>
            <a:fld id="{6101C5E1-D8E9-464D-A93E-CE21651935A7}" type="slidenum">
              <a:rPr lang="en-US" smtClean="0"/>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The PreValidation event occurs first in the pipeline, before any security checks are performed. It is intended for usage to ensure that the user executing the current transaction has the correct permissions needed to perform the intended operation.</a:t>
            </a:r>
          </a:p>
          <a:p>
            <a:endParaRPr/>
          </a:p>
          <a:p>
            <a:pPr>
              <a:spcBef>
                <a:spcPct val="43750"/>
              </a:spcBef>
              <a:spcAft>
                <a:spcPct val="43750"/>
              </a:spcAft>
            </a:pPr>
            <a:r>
              <a:t>As a developer, you can leverage this event to run validation logic and cancel the operation before the transaction occurs. For example, if configured to run whenever an entity is updated, you have the ability to cancel the operation before the update occurs by throwing an </a:t>
            </a:r>
            <a:r>
              <a:rPr i="1"/>
              <a:t>InvalidPluginExecutionException</a:t>
            </a:r>
            <a:r>
              <a:t> method within your plugin's execution logic. For more information on Execution context, see </a:t>
            </a:r>
            <a:r>
              <a:rPr>
                <a:hlinkClick r:id="rId3"/>
              </a:rPr>
              <a:t>Understand the Execution Context</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26.emf"/></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4" name="Picture 3" descr="Microsoft Power Platform logo">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2928300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350124816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81162068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79702043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167273293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8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1083775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7163553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1192592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182964336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dirty="0"/>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a:t>
            </a:r>
            <a:r>
              <a:rPr lang="en-US" dirty="0" err="1"/>
              <a:t>Semibold</a:t>
            </a:r>
            <a:r>
              <a:rPr lang="en-US" dirty="0"/>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7370787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1273263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7107648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1461883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8837507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0179410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6531029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5770468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8190170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ext option - 4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5" name="Text Placeholder 4"/>
          <p:cNvSpPr>
            <a:spLocks noGrp="1"/>
          </p:cNvSpPr>
          <p:nvPr>
            <p:ph type="body" sz="quarter" idx="11" hasCustomPrompt="1"/>
          </p:nvPr>
        </p:nvSpPr>
        <p:spPr>
          <a:xfrm>
            <a:off x="431095" y="2740881"/>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userDrawn="1"/>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3344578" y="2739465"/>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userDrawn="1"/>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6258062"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userDrawn="1"/>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9171546"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19D8CB66-B611-4CE7-A43F-AA9D9AFBFDA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5059538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527722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455339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3757636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77550071"/>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1239445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772989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1025678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5827465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8335869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700074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438617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layout with gray fille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Text layout</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11354713" cy="17689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0918923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9848512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73691366"/>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48481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9080456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4784658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870927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9208596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3220622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3798707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862140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7639716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dirty="0"/>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7771232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604999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702918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8596337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60387704"/>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93269703"/>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5205243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687501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52516469"/>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89558596"/>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ext Placeholder 5">
            <a:extLst>
              <a:ext uri="{FF2B5EF4-FFF2-40B4-BE49-F238E27FC236}">
                <a16:creationId xmlns:a16="http://schemas.microsoft.com/office/drawing/2014/main" id="{233ACFF6-545B-4ABE-A808-056C023054F8}"/>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1926020"/>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438415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2324550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5891829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1847958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863744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dirty="0"/>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dirty="0"/>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userDrawn="1"/>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153358125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72662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171363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135297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5389144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37387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186604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26590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760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506162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11452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3061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981310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20396200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806239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3383370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9678731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36622625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1300049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28840782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41169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66317090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88853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5290314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616970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5040485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1351507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497988423"/>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47594306"/>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81246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415069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543358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802278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137694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141424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667709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935134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304414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07245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935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620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89714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2559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tx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950301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0" name="Text Placeholder 4">
            <a:extLst>
              <a:ext uri="{FF2B5EF4-FFF2-40B4-BE49-F238E27FC236}">
                <a16:creationId xmlns:a16="http://schemas.microsoft.com/office/drawing/2014/main" id="{75662A7C-4258-4440-B1E3-D3458B71029B}"/>
              </a:ext>
            </a:extLst>
          </p:cNvPr>
          <p:cNvSpPr>
            <a:spLocks noGrp="1"/>
          </p:cNvSpPr>
          <p:nvPr>
            <p:ph type="body" sz="quarter" idx="29" hasCustomPrompt="1"/>
          </p:nvPr>
        </p:nvSpPr>
        <p:spPr>
          <a:xfrm>
            <a:off x="418643" y="4708215"/>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BE87BF98-C602-4512-A534-6D9062799FE5}"/>
              </a:ext>
            </a:extLst>
          </p:cNvPr>
          <p:cNvSpPr>
            <a:spLocks noGrp="1"/>
          </p:cNvSpPr>
          <p:nvPr>
            <p:ph type="body" sz="quarter" idx="30" hasCustomPrompt="1"/>
          </p:nvPr>
        </p:nvSpPr>
        <p:spPr>
          <a:xfrm>
            <a:off x="4293969"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ABCEC570-E0E0-4E79-BD9E-D6FF30A51446}"/>
              </a:ext>
            </a:extLst>
          </p:cNvPr>
          <p:cNvSpPr>
            <a:spLocks noGrp="1"/>
          </p:cNvSpPr>
          <p:nvPr>
            <p:ph type="body" sz="quarter" idx="31" hasCustomPrompt="1"/>
          </p:nvPr>
        </p:nvSpPr>
        <p:spPr>
          <a:xfrm>
            <a:off x="8144083"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slide_Blue-Gray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8485790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20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634540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6"/>
            <a:ext cx="74696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4709670"/>
          </a:xfrm>
          <a:prstGeom prst="rect">
            <a:avLst/>
          </a:prstGeom>
          <a:blipFill dpi="0" rotWithShape="1">
            <a:blip r:embed="rId2"/>
            <a:srcRect/>
            <a:stretch>
              <a:fillRect t="-17528" b="-19678"/>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134500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7264856"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5188809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with 4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4">
            <a:extLst>
              <a:ext uri="{FF2B5EF4-FFF2-40B4-BE49-F238E27FC236}">
                <a16:creationId xmlns:a16="http://schemas.microsoft.com/office/drawing/2014/main" id="{C1EB2A9C-3B59-43BD-96AE-6A4C7C84321D}"/>
              </a:ext>
            </a:extLst>
          </p:cNvPr>
          <p:cNvSpPr>
            <a:spLocks noGrp="1"/>
          </p:cNvSpPr>
          <p:nvPr>
            <p:ph type="body" sz="quarter" idx="43" hasCustomPrompt="1"/>
          </p:nvPr>
        </p:nvSpPr>
        <p:spPr>
          <a:xfrm>
            <a:off x="418644" y="1456897"/>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9" name="Text Placeholder 4">
            <a:extLst>
              <a:ext uri="{FF2B5EF4-FFF2-40B4-BE49-F238E27FC236}">
                <a16:creationId xmlns:a16="http://schemas.microsoft.com/office/drawing/2014/main" id="{31D11AD8-DA32-42A7-B88D-0E823F778A03}"/>
              </a:ext>
            </a:extLst>
          </p:cNvPr>
          <p:cNvSpPr>
            <a:spLocks noGrp="1"/>
          </p:cNvSpPr>
          <p:nvPr>
            <p:ph type="body" sz="quarter" idx="44" hasCustomPrompt="1"/>
          </p:nvPr>
        </p:nvSpPr>
        <p:spPr>
          <a:xfrm>
            <a:off x="418644" y="2734160"/>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56A33AA-AFB4-4DF2-8880-526CA3A2B270}"/>
              </a:ext>
            </a:extLst>
          </p:cNvPr>
          <p:cNvSpPr>
            <a:spLocks noGrp="1"/>
          </p:cNvSpPr>
          <p:nvPr>
            <p:ph type="body" sz="quarter" idx="45" hasCustomPrompt="1"/>
          </p:nvPr>
        </p:nvSpPr>
        <p:spPr>
          <a:xfrm>
            <a:off x="418644" y="4011423"/>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CD1D96C0-C55B-49CB-AC75-4512E364373D}"/>
              </a:ext>
            </a:extLst>
          </p:cNvPr>
          <p:cNvSpPr>
            <a:spLocks noGrp="1"/>
          </p:cNvSpPr>
          <p:nvPr>
            <p:ph type="body" sz="quarter" idx="46" hasCustomPrompt="1"/>
          </p:nvPr>
        </p:nvSpPr>
        <p:spPr>
          <a:xfrm>
            <a:off x="418644" y="5288687"/>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3432055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8"/>
            <a:ext cx="11354712" cy="824439"/>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438400"/>
            <a:ext cx="11354714" cy="3979107"/>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6" y="2594019"/>
            <a:ext cx="11082024" cy="3667868"/>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714819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Regular 20/24</a:t>
            </a:r>
            <a:endParaRPr lang="en-US"/>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431096" y="2160416"/>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a:lvl1pPr>
          </a:lstStyle>
          <a:p>
            <a:pPr lvl="0"/>
            <a:r>
              <a:rPr lang="en-US"/>
              <a:t>Body copy Segoe UI </a:t>
            </a:r>
            <a:r>
              <a:rPr lang="en-US" err="1"/>
              <a:t>Semibold</a:t>
            </a:r>
            <a:r>
              <a:rPr lang="en-US"/>
              <a:t> 20/24.</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18480900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431096" y="21604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253482" y="21590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a:lvl1pPr>
          </a:lstStyle>
          <a:p>
            <a:pPr lvl="0"/>
            <a:r>
              <a:rPr lang="en-US"/>
              <a:t>Body copy Segoe UI </a:t>
            </a:r>
            <a:r>
              <a:rPr lang="en-US" err="1"/>
              <a:t>Semibold</a:t>
            </a:r>
            <a:r>
              <a:rPr lang="en-US"/>
              <a:t> 20/24.</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075868" y="21590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6" y="40527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253482" y="40513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075868" y="40513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420542316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177925"/>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layout with gray fill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432090" y="145689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47217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432090" y="348745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432090" y="450273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0" name="Text Placeholder 4"/>
          <p:cNvSpPr>
            <a:spLocks noGrp="1"/>
          </p:cNvSpPr>
          <p:nvPr>
            <p:ph type="body" sz="quarter" idx="21" hasCustomPrompt="1"/>
          </p:nvPr>
        </p:nvSpPr>
        <p:spPr>
          <a:xfrm>
            <a:off x="432090" y="5518016"/>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2345911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539665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_1 row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87874207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9932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218248"/>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10400476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190497157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_Blue-Gray Color">
    <p:bg>
      <p:bgPr>
        <a:solidFill>
          <a:srgbClr val="243A5E"/>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24788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35592532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5604054"/>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748233"/>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32088" y="1168400"/>
            <a:ext cx="11341267" cy="307777"/>
          </a:xfrm>
        </p:spPr>
        <p:txBody>
          <a:bodyPr tIns="0" bIns="0"/>
          <a:lstStyle>
            <a:lvl1pPr>
              <a:defRPr sz="2000"/>
            </a:lvl1pPr>
          </a:lstStyle>
          <a:p>
            <a:pPr lvl="0"/>
            <a:r>
              <a:rPr lang="en-US"/>
              <a:t>Add text here</a:t>
            </a:r>
          </a:p>
        </p:txBody>
      </p:sp>
      <p:sp>
        <p:nvSpPr>
          <p:cNvPr id="27" name="Footer Placeholder 1">
            <a:extLst>
              <a:ext uri="{FF2B5EF4-FFF2-40B4-BE49-F238E27FC236}">
                <a16:creationId xmlns:a16="http://schemas.microsoft.com/office/drawing/2014/main" id="{D05A8953-5E6B-41DF-B7FB-43D2FCC4CC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540547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961322"/>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67023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18201"/>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4271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75080"/>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418399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31959"/>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94086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988838"/>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9774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745714"/>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48923700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9613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508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6301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777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989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8465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677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5153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6365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1841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3053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a:t>Add text here</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1403101" y="5852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1389459" y="5974125"/>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Tree>
    <p:extLst>
      <p:ext uri="{BB962C8B-B14F-4D97-AF65-F5344CB8AC3E}">
        <p14:creationId xmlns:p14="http://schemas.microsoft.com/office/powerpoint/2010/main" val="70915272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568744"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304302258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91537155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8333269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2" name="Picture 1" descr="Microsoft Power Platform logo">
            <a:extLst>
              <a:ext uri="{FF2B5EF4-FFF2-40B4-BE49-F238E27FC236}">
                <a16:creationId xmlns:a16="http://schemas.microsoft.com/office/drawing/2014/main" id="{80B5C935-00BF-4406-9069-EAFD8F3962C1}"/>
              </a:ext>
            </a:extLst>
          </p:cNvPr>
          <p:cNvPicPr>
            <a:picLocks noChangeAspect="1"/>
          </p:cNvPicPr>
          <p:nvPr userDrawn="1"/>
        </p:nvPicPr>
        <p:blipFill>
          <a:blip r:embed="rId3"/>
          <a:stretch>
            <a:fillRect/>
          </a:stretch>
        </p:blipFill>
        <p:spPr>
          <a:xfrm>
            <a:off x="136886" y="159692"/>
            <a:ext cx="3646651" cy="872047"/>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9" name="Picture 8" descr="Microsoft Power Platform logo">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ext option_4 rows_opti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21544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3147901"/>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244482"/>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4237739"/>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3344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532757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5424468"/>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3334563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ext option_3 rows with gap_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811554"/>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79724"/>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77351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941683"/>
            <a:ext cx="10204614" cy="896552"/>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8044468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Section slide_Hex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2409370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514250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1D12A-B739-47FB-B604-5B6E5F958CE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D7A7E3B-E5A8-4090-B869-91B09FECB9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7E8D188-A43E-4A8F-AD13-9ECFF4331F0E}"/>
              </a:ext>
            </a:extLst>
          </p:cNvPr>
          <p:cNvSpPr>
            <a:spLocks noGrp="1"/>
          </p:cNvSpPr>
          <p:nvPr>
            <p:ph type="dt" sz="half" idx="10"/>
          </p:nvPr>
        </p:nvSpPr>
        <p:spPr/>
        <p:txBody>
          <a:bodyPr/>
          <a:lstStyle/>
          <a:p>
            <a:fld id="{503943A1-424C-4601-ABC7-1718FDFE788E}" type="datetimeFigureOut">
              <a:rPr lang="en-GB" smtClean="0"/>
              <a:t>18/11/2020</a:t>
            </a:fld>
            <a:endParaRPr lang="en-GB"/>
          </a:p>
        </p:txBody>
      </p:sp>
      <p:sp>
        <p:nvSpPr>
          <p:cNvPr id="5" name="Footer Placeholder 4">
            <a:extLst>
              <a:ext uri="{FF2B5EF4-FFF2-40B4-BE49-F238E27FC236}">
                <a16:creationId xmlns:a16="http://schemas.microsoft.com/office/drawing/2014/main" id="{A91F154D-0976-4FDE-A50C-4FE0EBADA7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69B091-212F-48D7-8556-94D834ED9D0E}"/>
              </a:ext>
            </a:extLst>
          </p:cNvPr>
          <p:cNvSpPr>
            <a:spLocks noGrp="1"/>
          </p:cNvSpPr>
          <p:nvPr>
            <p:ph type="sldNum" sz="quarter" idx="12"/>
          </p:nvPr>
        </p:nvSpPr>
        <p:spPr/>
        <p:txBody>
          <a:bodyPr/>
          <a:lstStyle/>
          <a:p>
            <a:fld id="{0563565A-2276-4E77-A3B9-427337D78F17}" type="slidenum">
              <a:rPr lang="en-GB" smtClean="0"/>
              <a:t>‹#›</a:t>
            </a:fld>
            <a:endParaRPr lang="en-GB"/>
          </a:p>
        </p:txBody>
      </p:sp>
    </p:spTree>
    <p:extLst>
      <p:ext uri="{BB962C8B-B14F-4D97-AF65-F5344CB8AC3E}">
        <p14:creationId xmlns:p14="http://schemas.microsoft.com/office/powerpoint/2010/main" val="12611322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8B568D-E7FA-4EF3-9455-8439CBE68146}"/>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t>Microsoft 365 title</a:t>
            </a:r>
          </a:p>
        </p:txBody>
      </p:sp>
      <p:sp>
        <p:nvSpPr>
          <p:cNvPr id="7" name="Text Placeholder 10">
            <a:extLst>
              <a:ext uri="{FF2B5EF4-FFF2-40B4-BE49-F238E27FC236}">
                <a16:creationId xmlns:a16="http://schemas.microsoft.com/office/drawing/2014/main" id="{9912B6F5-D84A-4211-A17A-97183D60E4EA}"/>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8" name="Footer Placeholder 1">
            <a:extLst>
              <a:ext uri="{FF2B5EF4-FFF2-40B4-BE49-F238E27FC236}">
                <a16:creationId xmlns:a16="http://schemas.microsoft.com/office/drawing/2014/main" id="{27229BC1-B4CB-494C-93D1-671C1D6067F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9BB19D23-ABB6-4427-94A8-1A1FDC00DE95}"/>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43752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F2C81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5E6E9A-BEA8-46BC-982F-F80D539BE89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7" name="Text Placeholder 10">
            <a:extLst>
              <a:ext uri="{FF2B5EF4-FFF2-40B4-BE49-F238E27FC236}">
                <a16:creationId xmlns:a16="http://schemas.microsoft.com/office/drawing/2014/main" id="{75353EDC-B21D-4C4C-A422-01FB9164147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8" name="Footer Placeholder 1">
            <a:extLst>
              <a:ext uri="{FF2B5EF4-FFF2-40B4-BE49-F238E27FC236}">
                <a16:creationId xmlns:a16="http://schemas.microsoft.com/office/drawing/2014/main" id="{7548F4AB-9D59-4DFD-A4D5-8FCD96E4388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4AEE6368-B502-4AB2-9D80-C0C698E97B36}"/>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763688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0066FF"/>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55789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3" name="Picture 2" descr="Microsoft Power Platform logo">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742774"/>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224763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0B556A"/>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874425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4_Title Slide 2">
    <p:bg>
      <p:bgPr>
        <a:solidFill>
          <a:srgbClr val="243A5E"/>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grpSp>
        <p:nvGrpSpPr>
          <p:cNvPr id="6" name="Group 5">
            <a:extLst>
              <a:ext uri="{FF2B5EF4-FFF2-40B4-BE49-F238E27FC236}">
                <a16:creationId xmlns:a16="http://schemas.microsoft.com/office/drawing/2014/main" id="{3BA98C89-1B1D-4DA0-8048-B416D55420AC}"/>
              </a:ext>
            </a:extLst>
          </p:cNvPr>
          <p:cNvGrpSpPr/>
          <p:nvPr userDrawn="1"/>
        </p:nvGrpSpPr>
        <p:grpSpPr>
          <a:xfrm rot="5400000">
            <a:off x="10578004" y="3897806"/>
            <a:ext cx="4029834" cy="569755"/>
            <a:chOff x="465139" y="4279900"/>
            <a:chExt cx="11082523" cy="1498600"/>
          </a:xfrm>
        </p:grpSpPr>
        <p:sp>
          <p:nvSpPr>
            <p:cNvPr id="7" name="Rectangle 6">
              <a:extLst>
                <a:ext uri="{FF2B5EF4-FFF2-40B4-BE49-F238E27FC236}">
                  <a16:creationId xmlns:a16="http://schemas.microsoft.com/office/drawing/2014/main" id="{0D9E8B20-D5DA-46E9-B70C-34C747E1A55A}"/>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8" name="Rectangle 7">
              <a:extLst>
                <a:ext uri="{FF2B5EF4-FFF2-40B4-BE49-F238E27FC236}">
                  <a16:creationId xmlns:a16="http://schemas.microsoft.com/office/drawing/2014/main" id="{5DACB95E-47E3-420B-BF30-FAE8D890E9BB}"/>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9" name="Rectangle 8">
              <a:extLst>
                <a:ext uri="{FF2B5EF4-FFF2-40B4-BE49-F238E27FC236}">
                  <a16:creationId xmlns:a16="http://schemas.microsoft.com/office/drawing/2014/main" id="{E78E38EC-1637-48D0-BD32-1D1A7CB00C44}"/>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10" name="Rectangle 9">
              <a:extLst>
                <a:ext uri="{FF2B5EF4-FFF2-40B4-BE49-F238E27FC236}">
                  <a16:creationId xmlns:a16="http://schemas.microsoft.com/office/drawing/2014/main" id="{05B2AEC0-46D6-422D-A40F-7B6AEE6726A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11" name="Group 10">
            <a:extLst>
              <a:ext uri="{FF2B5EF4-FFF2-40B4-BE49-F238E27FC236}">
                <a16:creationId xmlns:a16="http://schemas.microsoft.com/office/drawing/2014/main" id="{19F80950-C12E-4741-8339-95DA2C4FB36D}"/>
              </a:ext>
            </a:extLst>
          </p:cNvPr>
          <p:cNvGrpSpPr/>
          <p:nvPr userDrawn="1"/>
        </p:nvGrpSpPr>
        <p:grpSpPr>
          <a:xfrm rot="5400000">
            <a:off x="11534945" y="773099"/>
            <a:ext cx="2115953" cy="569757"/>
            <a:chOff x="465140" y="7280835"/>
            <a:chExt cx="7676186" cy="942415"/>
          </a:xfrm>
        </p:grpSpPr>
        <p:sp>
          <p:nvSpPr>
            <p:cNvPr id="12" name="Rectangle 11">
              <a:extLst>
                <a:ext uri="{FF2B5EF4-FFF2-40B4-BE49-F238E27FC236}">
                  <a16:creationId xmlns:a16="http://schemas.microsoft.com/office/drawing/2014/main" id="{4F8910A4-D544-48B4-AB30-987185195143}"/>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13" name="Rectangle 12">
              <a:extLst>
                <a:ext uri="{FF2B5EF4-FFF2-40B4-BE49-F238E27FC236}">
                  <a16:creationId xmlns:a16="http://schemas.microsoft.com/office/drawing/2014/main" id="{F1724F72-1479-4EC6-85E1-406BD28688EA}"/>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14" name="Rectangle 13">
              <a:extLst>
                <a:ext uri="{FF2B5EF4-FFF2-40B4-BE49-F238E27FC236}">
                  <a16:creationId xmlns:a16="http://schemas.microsoft.com/office/drawing/2014/main" id="{E41FB731-EB81-440B-B8AF-CF5A7346596F}"/>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03F20490-6E03-4C32-83BC-D572E0EF04F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895326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70C016C-3966-4D15-8745-40EA49065478}"/>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solidFill>
                  <a:schemeClr val="tx1"/>
                </a:solidFill>
              </a:rPr>
              <a:t>Microsoft Power Platform title</a:t>
            </a:r>
            <a:endParaRPr lang="en-US" dirty="0"/>
          </a:p>
        </p:txBody>
      </p:sp>
      <p:sp>
        <p:nvSpPr>
          <p:cNvPr id="11" name="Text Placeholder 10">
            <a:extLst>
              <a:ext uri="{FF2B5EF4-FFF2-40B4-BE49-F238E27FC236}">
                <a16:creationId xmlns:a16="http://schemas.microsoft.com/office/drawing/2014/main" id="{DC9BFBBC-EDC3-4F65-A012-A923F5E7D59F}"/>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2" name="Footer Placeholder 1">
            <a:extLst>
              <a:ext uri="{FF2B5EF4-FFF2-40B4-BE49-F238E27FC236}">
                <a16:creationId xmlns:a16="http://schemas.microsoft.com/office/drawing/2014/main" id="{94101C08-89B0-4B9A-BD78-78845B2B36E6}"/>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13" name="Picture 12" descr="A picture containing drawing&#10;&#10;Description automatically generated">
            <a:extLst>
              <a:ext uri="{FF2B5EF4-FFF2-40B4-BE49-F238E27FC236}">
                <a16:creationId xmlns:a16="http://schemas.microsoft.com/office/drawing/2014/main" id="{B27E0390-5434-4B94-980D-B8EF963531E5}"/>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4" name="Picture 13" descr="A person explaining on the charts from a big monitor behind him">
            <a:extLst>
              <a:ext uri="{FF2B5EF4-FFF2-40B4-BE49-F238E27FC236}">
                <a16:creationId xmlns:a16="http://schemas.microsoft.com/office/drawing/2014/main" id="{8BD5C35B-468A-47EB-BC30-68A8D9428B78}"/>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171779908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BC2998-71A9-43F2-9A9A-CB58B56A1E37}"/>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solidFill>
                  <a:schemeClr val="tx1"/>
                </a:solidFill>
              </a:rPr>
              <a:t>Microsoft Power Platform title</a:t>
            </a:r>
            <a:endParaRPr lang="en-US" dirty="0"/>
          </a:p>
        </p:txBody>
      </p:sp>
      <p:sp>
        <p:nvSpPr>
          <p:cNvPr id="10" name="Text Placeholder 10">
            <a:extLst>
              <a:ext uri="{FF2B5EF4-FFF2-40B4-BE49-F238E27FC236}">
                <a16:creationId xmlns:a16="http://schemas.microsoft.com/office/drawing/2014/main" id="{C06B8F6B-A6DD-4FB9-BA5A-AB66B2FD576E}"/>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1" name="Footer Placeholder 1">
            <a:extLst>
              <a:ext uri="{FF2B5EF4-FFF2-40B4-BE49-F238E27FC236}">
                <a16:creationId xmlns:a16="http://schemas.microsoft.com/office/drawing/2014/main" id="{23715174-262F-4528-B3FC-40FC8923AFA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12" name="Picture 11" descr="A picture containing drawing&#10;&#10;Description automatically generated">
            <a:extLst>
              <a:ext uri="{FF2B5EF4-FFF2-40B4-BE49-F238E27FC236}">
                <a16:creationId xmlns:a16="http://schemas.microsoft.com/office/drawing/2014/main" id="{9B73BE13-DA50-45CC-B851-5F03BEB08259}"/>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3" name="Picture 12">
            <a:extLst>
              <a:ext uri="{FF2B5EF4-FFF2-40B4-BE49-F238E27FC236}">
                <a16:creationId xmlns:a16="http://schemas.microsoft.com/office/drawing/2014/main" id="{D34AE86A-332D-481D-B10D-2B4302CADF28}"/>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4" name="Oval 13">
            <a:extLst>
              <a:ext uri="{FF2B5EF4-FFF2-40B4-BE49-F238E27FC236}">
                <a16:creationId xmlns:a16="http://schemas.microsoft.com/office/drawing/2014/main" id="{9E40B7DA-EF5E-4458-A7D9-CEB3F0FBA948}"/>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2383215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072037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709135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7875225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2151987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dirty="0"/>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0435627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3431220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7">
            <a:extLst>
              <a:ext uri="{FF2B5EF4-FFF2-40B4-BE49-F238E27FC236}">
                <a16:creationId xmlns:a16="http://schemas.microsoft.com/office/drawing/2014/main" id="{C0B1A91E-225D-4756-9B92-DAD3143DB6B9}"/>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7">
            <a:extLst>
              <a:ext uri="{FF2B5EF4-FFF2-40B4-BE49-F238E27FC236}">
                <a16:creationId xmlns:a16="http://schemas.microsoft.com/office/drawing/2014/main" id="{C9DAAED3-44A7-4D08-AB0E-B2C785F4E8C5}"/>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Tree>
    <p:extLst>
      <p:ext uri="{BB962C8B-B14F-4D97-AF65-F5344CB8AC3E}">
        <p14:creationId xmlns:p14="http://schemas.microsoft.com/office/powerpoint/2010/main" val="68245911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494826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9677717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6274432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6181036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83986638"/>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9592051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5512778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2412463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02.xml"/><Relationship Id="rId21" Type="http://schemas.openxmlformats.org/officeDocument/2006/relationships/slideLayout" Target="../slideLayouts/slideLayout97.xml"/><Relationship Id="rId42" Type="http://schemas.openxmlformats.org/officeDocument/2006/relationships/slideLayout" Target="../slideLayouts/slideLayout118.xml"/><Relationship Id="rId47" Type="http://schemas.openxmlformats.org/officeDocument/2006/relationships/slideLayout" Target="../slideLayouts/slideLayout123.xml"/><Relationship Id="rId63" Type="http://schemas.openxmlformats.org/officeDocument/2006/relationships/slideLayout" Target="../slideLayouts/slideLayout139.xml"/><Relationship Id="rId68" Type="http://schemas.openxmlformats.org/officeDocument/2006/relationships/slideLayout" Target="../slideLayouts/slideLayout144.xml"/><Relationship Id="rId16" Type="http://schemas.openxmlformats.org/officeDocument/2006/relationships/slideLayout" Target="../slideLayouts/slideLayout92.xml"/><Relationship Id="rId11" Type="http://schemas.openxmlformats.org/officeDocument/2006/relationships/slideLayout" Target="../slideLayouts/slideLayout87.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53" Type="http://schemas.openxmlformats.org/officeDocument/2006/relationships/slideLayout" Target="../slideLayouts/slideLayout129.xml"/><Relationship Id="rId58" Type="http://schemas.openxmlformats.org/officeDocument/2006/relationships/slideLayout" Target="../slideLayouts/slideLayout134.xml"/><Relationship Id="rId74" Type="http://schemas.openxmlformats.org/officeDocument/2006/relationships/slideLayout" Target="../slideLayouts/slideLayout150.xml"/><Relationship Id="rId79" Type="http://schemas.openxmlformats.org/officeDocument/2006/relationships/slideLayout" Target="../slideLayouts/slideLayout155.xml"/><Relationship Id="rId5" Type="http://schemas.openxmlformats.org/officeDocument/2006/relationships/slideLayout" Target="../slideLayouts/slideLayout81.xml"/><Relationship Id="rId61" Type="http://schemas.openxmlformats.org/officeDocument/2006/relationships/slideLayout" Target="../slideLayouts/slideLayout137.xml"/><Relationship Id="rId82" Type="http://schemas.openxmlformats.org/officeDocument/2006/relationships/slideLayout" Target="../slideLayouts/slideLayout158.xml"/><Relationship Id="rId19" Type="http://schemas.openxmlformats.org/officeDocument/2006/relationships/slideLayout" Target="../slideLayouts/slideLayout9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43" Type="http://schemas.openxmlformats.org/officeDocument/2006/relationships/slideLayout" Target="../slideLayouts/slideLayout119.xml"/><Relationship Id="rId48" Type="http://schemas.openxmlformats.org/officeDocument/2006/relationships/slideLayout" Target="../slideLayouts/slideLayout124.xml"/><Relationship Id="rId56" Type="http://schemas.openxmlformats.org/officeDocument/2006/relationships/slideLayout" Target="../slideLayouts/slideLayout132.xml"/><Relationship Id="rId64" Type="http://schemas.openxmlformats.org/officeDocument/2006/relationships/slideLayout" Target="../slideLayouts/slideLayout140.xml"/><Relationship Id="rId69" Type="http://schemas.openxmlformats.org/officeDocument/2006/relationships/slideLayout" Target="../slideLayouts/slideLayout145.xml"/><Relationship Id="rId77" Type="http://schemas.openxmlformats.org/officeDocument/2006/relationships/slideLayout" Target="../slideLayouts/slideLayout153.xml"/><Relationship Id="rId8" Type="http://schemas.openxmlformats.org/officeDocument/2006/relationships/slideLayout" Target="../slideLayouts/slideLayout84.xml"/><Relationship Id="rId51" Type="http://schemas.openxmlformats.org/officeDocument/2006/relationships/slideLayout" Target="../slideLayouts/slideLayout127.xml"/><Relationship Id="rId72" Type="http://schemas.openxmlformats.org/officeDocument/2006/relationships/slideLayout" Target="../slideLayouts/slideLayout148.xml"/><Relationship Id="rId80" Type="http://schemas.openxmlformats.org/officeDocument/2006/relationships/slideLayout" Target="../slideLayouts/slideLayout156.xml"/><Relationship Id="rId3" Type="http://schemas.openxmlformats.org/officeDocument/2006/relationships/slideLayout" Target="../slideLayouts/slideLayout79.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 Id="rId46" Type="http://schemas.openxmlformats.org/officeDocument/2006/relationships/slideLayout" Target="../slideLayouts/slideLayout122.xml"/><Relationship Id="rId59" Type="http://schemas.openxmlformats.org/officeDocument/2006/relationships/slideLayout" Target="../slideLayouts/slideLayout135.xml"/><Relationship Id="rId67" Type="http://schemas.openxmlformats.org/officeDocument/2006/relationships/slideLayout" Target="../slideLayouts/slideLayout143.xml"/><Relationship Id="rId20" Type="http://schemas.openxmlformats.org/officeDocument/2006/relationships/slideLayout" Target="../slideLayouts/slideLayout96.xml"/><Relationship Id="rId41" Type="http://schemas.openxmlformats.org/officeDocument/2006/relationships/slideLayout" Target="../slideLayouts/slideLayout117.xml"/><Relationship Id="rId54" Type="http://schemas.openxmlformats.org/officeDocument/2006/relationships/slideLayout" Target="../slideLayouts/slideLayout130.xml"/><Relationship Id="rId62" Type="http://schemas.openxmlformats.org/officeDocument/2006/relationships/slideLayout" Target="../slideLayouts/slideLayout138.xml"/><Relationship Id="rId70" Type="http://schemas.openxmlformats.org/officeDocument/2006/relationships/slideLayout" Target="../slideLayouts/slideLayout146.xml"/><Relationship Id="rId75" Type="http://schemas.openxmlformats.org/officeDocument/2006/relationships/slideLayout" Target="../slideLayouts/slideLayout151.xml"/><Relationship Id="rId83" Type="http://schemas.openxmlformats.org/officeDocument/2006/relationships/theme" Target="../theme/theme2.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49" Type="http://schemas.openxmlformats.org/officeDocument/2006/relationships/slideLayout" Target="../slideLayouts/slideLayout125.xml"/><Relationship Id="rId57" Type="http://schemas.openxmlformats.org/officeDocument/2006/relationships/slideLayout" Target="../slideLayouts/slideLayout133.xml"/><Relationship Id="rId10" Type="http://schemas.openxmlformats.org/officeDocument/2006/relationships/slideLayout" Target="../slideLayouts/slideLayout86.xml"/><Relationship Id="rId31" Type="http://schemas.openxmlformats.org/officeDocument/2006/relationships/slideLayout" Target="../slideLayouts/slideLayout107.xml"/><Relationship Id="rId44" Type="http://schemas.openxmlformats.org/officeDocument/2006/relationships/slideLayout" Target="../slideLayouts/slideLayout120.xml"/><Relationship Id="rId52" Type="http://schemas.openxmlformats.org/officeDocument/2006/relationships/slideLayout" Target="../slideLayouts/slideLayout128.xml"/><Relationship Id="rId60" Type="http://schemas.openxmlformats.org/officeDocument/2006/relationships/slideLayout" Target="../slideLayouts/slideLayout136.xml"/><Relationship Id="rId65" Type="http://schemas.openxmlformats.org/officeDocument/2006/relationships/slideLayout" Target="../slideLayouts/slideLayout141.xml"/><Relationship Id="rId73" Type="http://schemas.openxmlformats.org/officeDocument/2006/relationships/slideLayout" Target="../slideLayouts/slideLayout149.xml"/><Relationship Id="rId78" Type="http://schemas.openxmlformats.org/officeDocument/2006/relationships/slideLayout" Target="../slideLayouts/slideLayout154.xml"/><Relationship Id="rId81" Type="http://schemas.openxmlformats.org/officeDocument/2006/relationships/slideLayout" Target="../slideLayouts/slideLayout15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39" Type="http://schemas.openxmlformats.org/officeDocument/2006/relationships/slideLayout" Target="../slideLayouts/slideLayout115.xml"/><Relationship Id="rId34" Type="http://schemas.openxmlformats.org/officeDocument/2006/relationships/slideLayout" Target="../slideLayouts/slideLayout110.xml"/><Relationship Id="rId50" Type="http://schemas.openxmlformats.org/officeDocument/2006/relationships/slideLayout" Target="../slideLayouts/slideLayout126.xml"/><Relationship Id="rId55" Type="http://schemas.openxmlformats.org/officeDocument/2006/relationships/slideLayout" Target="../slideLayouts/slideLayout131.xml"/><Relationship Id="rId76" Type="http://schemas.openxmlformats.org/officeDocument/2006/relationships/slideLayout" Target="../slideLayouts/slideLayout152.xml"/><Relationship Id="rId7" Type="http://schemas.openxmlformats.org/officeDocument/2006/relationships/slideLayout" Target="../slideLayouts/slideLayout83.xml"/><Relationship Id="rId71" Type="http://schemas.openxmlformats.org/officeDocument/2006/relationships/slideLayout" Target="../slideLayouts/slideLayout147.xml"/><Relationship Id="rId2" Type="http://schemas.openxmlformats.org/officeDocument/2006/relationships/slideLayout" Target="../slideLayouts/slideLayout78.xml"/><Relationship Id="rId29" Type="http://schemas.openxmlformats.org/officeDocument/2006/relationships/slideLayout" Target="../slideLayouts/slideLayout105.xml"/><Relationship Id="rId24" Type="http://schemas.openxmlformats.org/officeDocument/2006/relationships/slideLayout" Target="../slideLayouts/slideLayout100.xml"/><Relationship Id="rId40" Type="http://schemas.openxmlformats.org/officeDocument/2006/relationships/slideLayout" Target="../slideLayouts/slideLayout116.xml"/><Relationship Id="rId45" Type="http://schemas.openxmlformats.org/officeDocument/2006/relationships/slideLayout" Target="../slideLayouts/slideLayout121.xml"/><Relationship Id="rId66" Type="http://schemas.openxmlformats.org/officeDocument/2006/relationships/slideLayout" Target="../slideLayouts/slideLayout14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9" Type="http://schemas.openxmlformats.org/officeDocument/2006/relationships/slideLayout" Target="../slideLayouts/slideLayout197.xml"/><Relationship Id="rId21" Type="http://schemas.openxmlformats.org/officeDocument/2006/relationships/slideLayout" Target="../slideLayouts/slideLayout179.xml"/><Relationship Id="rId34" Type="http://schemas.openxmlformats.org/officeDocument/2006/relationships/slideLayout" Target="../slideLayouts/slideLayout192.xml"/><Relationship Id="rId42" Type="http://schemas.openxmlformats.org/officeDocument/2006/relationships/slideLayout" Target="../slideLayouts/slideLayout200.xml"/><Relationship Id="rId7" Type="http://schemas.openxmlformats.org/officeDocument/2006/relationships/slideLayout" Target="../slideLayouts/slideLayout165.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41" Type="http://schemas.openxmlformats.org/officeDocument/2006/relationships/slideLayout" Target="../slideLayouts/slideLayout199.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slideLayout" Target="../slideLayouts/slideLayout190.xml"/><Relationship Id="rId37" Type="http://schemas.openxmlformats.org/officeDocument/2006/relationships/slideLayout" Target="../slideLayouts/slideLayout195.xml"/><Relationship Id="rId40" Type="http://schemas.openxmlformats.org/officeDocument/2006/relationships/slideLayout" Target="../slideLayouts/slideLayout198.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36" Type="http://schemas.openxmlformats.org/officeDocument/2006/relationships/slideLayout" Target="../slideLayouts/slideLayout194.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slideLayout" Target="../slideLayouts/slideLayout189.xml"/><Relationship Id="rId44" Type="http://schemas.openxmlformats.org/officeDocument/2006/relationships/image" Target="../media/image21.emf"/><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 Id="rId35" Type="http://schemas.openxmlformats.org/officeDocument/2006/relationships/slideLayout" Target="../slideLayouts/slideLayout193.xml"/><Relationship Id="rId43" Type="http://schemas.openxmlformats.org/officeDocument/2006/relationships/theme" Target="../theme/theme3.xml"/><Relationship Id="rId8" Type="http://schemas.openxmlformats.org/officeDocument/2006/relationships/slideLayout" Target="../slideLayouts/slideLayout166.xml"/><Relationship Id="rId3" Type="http://schemas.openxmlformats.org/officeDocument/2006/relationships/slideLayout" Target="../slideLayouts/slideLayout161.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33" Type="http://schemas.openxmlformats.org/officeDocument/2006/relationships/slideLayout" Target="../slideLayouts/slideLayout191.xml"/><Relationship Id="rId38" Type="http://schemas.openxmlformats.org/officeDocument/2006/relationships/slideLayout" Target="../slideLayouts/slideLayout1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578004" y="3897806"/>
            <a:ext cx="4029834"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704E02D5-98C2-4DA8-A4E3-30820C490036}"/>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lang="en-US" sz="600" b="1" kern="1200" noProof="0">
                <a:solidFill>
                  <a:schemeClr val="bg1"/>
                </a:solidFill>
                <a:latin typeface="+mn-lt"/>
                <a:ea typeface="Segoe UI" pitchFamily="34" charset="0"/>
                <a:cs typeface="Segoe UI" pitchFamily="34" charset="0"/>
              </a:rPr>
              <a:t>Blue-Gray</a:t>
            </a:r>
          </a:p>
          <a:p>
            <a:pPr marL="0" marR="0" lvl="0" indent="0" algn="l" defTabSz="932472" rtl="0" eaLnBrk="1" fontAlgn="base" latinLnBrk="0" hangingPunct="1">
              <a:lnSpc>
                <a:spcPct val="100000"/>
              </a:lnSpc>
              <a:spcBef>
                <a:spcPct val="0"/>
              </a:spcBef>
              <a:spcAft>
                <a:spcPts val="100"/>
              </a:spcAft>
              <a:buClrTx/>
              <a:buSzTx/>
              <a:buFontTx/>
              <a:buNone/>
              <a:tabLst/>
              <a:defRPr/>
            </a:pPr>
            <a:r>
              <a:rPr lang="en-US" sz="600" kern="1200" noProof="0">
                <a:solidFill>
                  <a:schemeClr val="bg1"/>
                </a:solidFill>
                <a:latin typeface="+mn-lt"/>
                <a:ea typeface="Segoe UI" pitchFamily="34" charset="0"/>
                <a:cs typeface="Segoe UI" pitchFamily="34" charset="0"/>
              </a:rPr>
              <a:t>Hex #243A5E</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719" r:id="rId6"/>
    <p:sldLayoutId id="2147484583" r:id="rId7"/>
    <p:sldLayoutId id="2147484669" r:id="rId8"/>
    <p:sldLayoutId id="2147484562" r:id="rId9"/>
    <p:sldLayoutId id="2147484680" r:id="rId10"/>
    <p:sldLayoutId id="2147484610" r:id="rId11"/>
    <p:sldLayoutId id="2147484684" r:id="rId12"/>
    <p:sldLayoutId id="2147484722" r:id="rId13"/>
    <p:sldLayoutId id="2147484670" r:id="rId14"/>
    <p:sldLayoutId id="2147484671" r:id="rId15"/>
    <p:sldLayoutId id="2147484682" r:id="rId16"/>
    <p:sldLayoutId id="2147484677" r:id="rId17"/>
    <p:sldLayoutId id="2147484691" r:id="rId18"/>
    <p:sldLayoutId id="2147484692" r:id="rId19"/>
    <p:sldLayoutId id="2147484693" r:id="rId20"/>
    <p:sldLayoutId id="2147484694" r:id="rId21"/>
    <p:sldLayoutId id="2147484695" r:id="rId22"/>
    <p:sldLayoutId id="2147484560" r:id="rId23"/>
    <p:sldLayoutId id="2147484580" r:id="rId24"/>
    <p:sldLayoutId id="2147484706" r:id="rId25"/>
    <p:sldLayoutId id="2147484707" r:id="rId26"/>
    <p:sldLayoutId id="2147484708" r:id="rId27"/>
    <p:sldLayoutId id="2147484720" r:id="rId28"/>
    <p:sldLayoutId id="2147484566" r:id="rId29"/>
    <p:sldLayoutId id="2147484696" r:id="rId30"/>
    <p:sldLayoutId id="2147484697" r:id="rId31"/>
    <p:sldLayoutId id="2147484675" r:id="rId32"/>
    <p:sldLayoutId id="2147484676" r:id="rId33"/>
    <p:sldLayoutId id="2147484721" r:id="rId34"/>
    <p:sldLayoutId id="2147484709" r:id="rId35"/>
    <p:sldLayoutId id="2147484728" r:id="rId36"/>
    <p:sldLayoutId id="2147484729" r:id="rId37"/>
    <p:sldLayoutId id="2147484710" r:id="rId38"/>
    <p:sldLayoutId id="2147484568" r:id="rId39"/>
    <p:sldLayoutId id="2147484570" r:id="rId40"/>
    <p:sldLayoutId id="2147484571" r:id="rId41"/>
    <p:sldLayoutId id="2147484572" r:id="rId42"/>
    <p:sldLayoutId id="2147484723" r:id="rId43"/>
    <p:sldLayoutId id="2147484724" r:id="rId44"/>
    <p:sldLayoutId id="2147484688" r:id="rId45"/>
    <p:sldLayoutId id="2147484689" r:id="rId46"/>
    <p:sldLayoutId id="2147484690" r:id="rId47"/>
    <p:sldLayoutId id="2147484725" r:id="rId48"/>
    <p:sldLayoutId id="2147484730" r:id="rId49"/>
    <p:sldLayoutId id="2147484683" r:id="rId50"/>
    <p:sldLayoutId id="2147484685" r:id="rId51"/>
    <p:sldLayoutId id="2147484673" r:id="rId52"/>
    <p:sldLayoutId id="2147484678" r:id="rId53"/>
    <p:sldLayoutId id="2147484679" r:id="rId54"/>
    <p:sldLayoutId id="2147484686" r:id="rId55"/>
    <p:sldLayoutId id="2147484674" r:id="rId56"/>
    <p:sldLayoutId id="2147484727" r:id="rId57"/>
    <p:sldLayoutId id="2147484711" r:id="rId58"/>
    <p:sldLayoutId id="2147484712" r:id="rId59"/>
    <p:sldLayoutId id="2147484713" r:id="rId60"/>
    <p:sldLayoutId id="2147484714" r:id="rId61"/>
    <p:sldLayoutId id="2147484715" r:id="rId62"/>
    <p:sldLayoutId id="2147484726" r:id="rId63"/>
    <p:sldLayoutId id="2147484716" r:id="rId64"/>
    <p:sldLayoutId id="2147484717" r:id="rId65"/>
    <p:sldLayoutId id="2147484702" r:id="rId66"/>
    <p:sldLayoutId id="2147484718" r:id="rId67"/>
    <p:sldLayoutId id="2147484701" r:id="rId68"/>
    <p:sldLayoutId id="2147484699" r:id="rId69"/>
    <p:sldLayoutId id="2147484700" r:id="rId70"/>
    <p:sldLayoutId id="2147484698" r:id="rId71"/>
    <p:sldLayoutId id="2147484731" r:id="rId72"/>
    <p:sldLayoutId id="2147484732" r:id="rId73"/>
    <p:sldLayoutId id="2147484733" r:id="rId74"/>
    <p:sldLayoutId id="2147484866" r:id="rId75"/>
    <p:sldLayoutId id="2147484867" r:id="rId76"/>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Title Placeholder 1">
            <a:extLst>
              <a:ext uri="{FF2B5EF4-FFF2-40B4-BE49-F238E27FC236}">
                <a16:creationId xmlns:a16="http://schemas.microsoft.com/office/drawing/2014/main" id="{4119EF2D-4543-40EE-91DF-6710C0B9D024}"/>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26" name="Text Placeholder 3">
            <a:extLst>
              <a:ext uri="{FF2B5EF4-FFF2-40B4-BE49-F238E27FC236}">
                <a16:creationId xmlns:a16="http://schemas.microsoft.com/office/drawing/2014/main" id="{8F604C27-E921-4960-8BA2-2AC1D3C8F01C}"/>
              </a:ext>
            </a:extLst>
          </p:cNvPr>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47" name="Group 46">
            <a:extLst>
              <a:ext uri="{FF2B5EF4-FFF2-40B4-BE49-F238E27FC236}">
                <a16:creationId xmlns:a16="http://schemas.microsoft.com/office/drawing/2014/main" id="{B12B7D7E-F93E-479E-B096-FFB15AC1823B}"/>
              </a:ext>
            </a:extLst>
          </p:cNvPr>
          <p:cNvGrpSpPr/>
          <p:nvPr userDrawn="1"/>
        </p:nvGrpSpPr>
        <p:grpSpPr>
          <a:xfrm rot="5400000">
            <a:off x="10578004" y="3897806"/>
            <a:ext cx="4029834" cy="569755"/>
            <a:chOff x="465139" y="4279900"/>
            <a:chExt cx="11082523" cy="1498600"/>
          </a:xfrm>
        </p:grpSpPr>
        <p:sp>
          <p:nvSpPr>
            <p:cNvPr id="48" name="Rectangle 47">
              <a:extLst>
                <a:ext uri="{FF2B5EF4-FFF2-40B4-BE49-F238E27FC236}">
                  <a16:creationId xmlns:a16="http://schemas.microsoft.com/office/drawing/2014/main" id="{6CD4D496-D198-47C6-A152-0C9949828E94}"/>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49" name="Rectangle 48">
              <a:extLst>
                <a:ext uri="{FF2B5EF4-FFF2-40B4-BE49-F238E27FC236}">
                  <a16:creationId xmlns:a16="http://schemas.microsoft.com/office/drawing/2014/main" id="{01106147-4BEB-40C1-B5EB-8A552CED821D}"/>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50" name="Rectangle 49">
              <a:extLst>
                <a:ext uri="{FF2B5EF4-FFF2-40B4-BE49-F238E27FC236}">
                  <a16:creationId xmlns:a16="http://schemas.microsoft.com/office/drawing/2014/main" id="{2A8F9152-B15A-4A8B-96AC-F5FCB735139D}"/>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51" name="Rectangle 50">
              <a:extLst>
                <a:ext uri="{FF2B5EF4-FFF2-40B4-BE49-F238E27FC236}">
                  <a16:creationId xmlns:a16="http://schemas.microsoft.com/office/drawing/2014/main" id="{65B48024-461B-4D03-A197-8E1A06219E2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52" name="Group 51">
            <a:extLst>
              <a:ext uri="{FF2B5EF4-FFF2-40B4-BE49-F238E27FC236}">
                <a16:creationId xmlns:a16="http://schemas.microsoft.com/office/drawing/2014/main" id="{FB1CD805-6DCC-4B62-A049-D5C8186B7FB8}"/>
              </a:ext>
            </a:extLst>
          </p:cNvPr>
          <p:cNvGrpSpPr/>
          <p:nvPr userDrawn="1"/>
        </p:nvGrpSpPr>
        <p:grpSpPr>
          <a:xfrm rot="5400000">
            <a:off x="11534945" y="773099"/>
            <a:ext cx="2115953" cy="569757"/>
            <a:chOff x="465140" y="7280835"/>
            <a:chExt cx="7676186" cy="942415"/>
          </a:xfrm>
        </p:grpSpPr>
        <p:sp>
          <p:nvSpPr>
            <p:cNvPr id="53" name="Rectangle 52">
              <a:extLst>
                <a:ext uri="{FF2B5EF4-FFF2-40B4-BE49-F238E27FC236}">
                  <a16:creationId xmlns:a16="http://schemas.microsoft.com/office/drawing/2014/main" id="{E7B2D146-AE44-4E40-856A-FD223C2B5D2C}"/>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54" name="Rectangle 53">
              <a:extLst>
                <a:ext uri="{FF2B5EF4-FFF2-40B4-BE49-F238E27FC236}">
                  <a16:creationId xmlns:a16="http://schemas.microsoft.com/office/drawing/2014/main" id="{BB8B66E2-1A0E-4F21-A5EF-5D8E6F4EBDF2}"/>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55" name="Rectangle 54">
              <a:extLst>
                <a:ext uri="{FF2B5EF4-FFF2-40B4-BE49-F238E27FC236}">
                  <a16:creationId xmlns:a16="http://schemas.microsoft.com/office/drawing/2014/main" id="{8DA49CB1-DC7A-42FA-B190-283CC9C65D5B}"/>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56" name="Rectangle 55">
            <a:extLst>
              <a:ext uri="{FF2B5EF4-FFF2-40B4-BE49-F238E27FC236}">
                <a16:creationId xmlns:a16="http://schemas.microsoft.com/office/drawing/2014/main" id="{A16F1C43-3BF3-4751-8283-6B7655E876B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254373006"/>
      </p:ext>
    </p:extLst>
  </p:cSld>
  <p:clrMap bg1="lt1" tx1="dk1" bg2="lt2" tx2="dk2" accent1="accent1" accent2="accent2" accent3="accent3" accent4="accent4" accent5="accent5" accent6="accent6" hlink="hlink" folHlink="folHlink"/>
  <p:sldLayoutIdLst>
    <p:sldLayoutId id="2147484740" r:id="rId1"/>
    <p:sldLayoutId id="2147484741" r:id="rId2"/>
    <p:sldLayoutId id="2147484742" r:id="rId3"/>
    <p:sldLayoutId id="2147484743" r:id="rId4"/>
    <p:sldLayoutId id="2147484744" r:id="rId5"/>
    <p:sldLayoutId id="2147484745" r:id="rId6"/>
    <p:sldLayoutId id="2147484746" r:id="rId7"/>
    <p:sldLayoutId id="2147484747" r:id="rId8"/>
    <p:sldLayoutId id="2147484748" r:id="rId9"/>
    <p:sldLayoutId id="2147484749" r:id="rId10"/>
    <p:sldLayoutId id="2147484750" r:id="rId11"/>
    <p:sldLayoutId id="2147484751" r:id="rId12"/>
    <p:sldLayoutId id="2147484752" r:id="rId13"/>
    <p:sldLayoutId id="2147484753" r:id="rId14"/>
    <p:sldLayoutId id="2147484754" r:id="rId15"/>
    <p:sldLayoutId id="2147484755" r:id="rId16"/>
    <p:sldLayoutId id="2147484756" r:id="rId17"/>
    <p:sldLayoutId id="2147484757" r:id="rId18"/>
    <p:sldLayoutId id="2147484758" r:id="rId19"/>
    <p:sldLayoutId id="2147484759" r:id="rId20"/>
    <p:sldLayoutId id="2147484760" r:id="rId21"/>
    <p:sldLayoutId id="2147484761" r:id="rId22"/>
    <p:sldLayoutId id="2147484762" r:id="rId23"/>
    <p:sldLayoutId id="2147484763" r:id="rId24"/>
    <p:sldLayoutId id="2147484764" r:id="rId25"/>
    <p:sldLayoutId id="2147484765" r:id="rId26"/>
    <p:sldLayoutId id="2147484766" r:id="rId27"/>
    <p:sldLayoutId id="2147484767" r:id="rId28"/>
    <p:sldLayoutId id="2147484768" r:id="rId29"/>
    <p:sldLayoutId id="2147484769" r:id="rId30"/>
    <p:sldLayoutId id="2147484770" r:id="rId31"/>
    <p:sldLayoutId id="2147484771" r:id="rId32"/>
    <p:sldLayoutId id="2147484772" r:id="rId33"/>
    <p:sldLayoutId id="2147484773" r:id="rId34"/>
    <p:sldLayoutId id="2147484774" r:id="rId35"/>
    <p:sldLayoutId id="2147484775" r:id="rId36"/>
    <p:sldLayoutId id="2147484776" r:id="rId37"/>
    <p:sldLayoutId id="2147484777" r:id="rId38"/>
    <p:sldLayoutId id="2147484778" r:id="rId39"/>
    <p:sldLayoutId id="2147484779" r:id="rId40"/>
    <p:sldLayoutId id="2147484780" r:id="rId41"/>
    <p:sldLayoutId id="2147484781" r:id="rId42"/>
    <p:sldLayoutId id="2147484782" r:id="rId43"/>
    <p:sldLayoutId id="2147484783" r:id="rId44"/>
    <p:sldLayoutId id="2147484784" r:id="rId45"/>
    <p:sldLayoutId id="2147484785" r:id="rId46"/>
    <p:sldLayoutId id="2147484786" r:id="rId47"/>
    <p:sldLayoutId id="2147484787" r:id="rId48"/>
    <p:sldLayoutId id="2147484788" r:id="rId49"/>
    <p:sldLayoutId id="2147484789" r:id="rId50"/>
    <p:sldLayoutId id="2147484790" r:id="rId51"/>
    <p:sldLayoutId id="2147484791" r:id="rId52"/>
    <p:sldLayoutId id="2147484792" r:id="rId53"/>
    <p:sldLayoutId id="2147484793" r:id="rId54"/>
    <p:sldLayoutId id="2147484794" r:id="rId55"/>
    <p:sldLayoutId id="2147484795" r:id="rId56"/>
    <p:sldLayoutId id="2147484796" r:id="rId57"/>
    <p:sldLayoutId id="2147484797" r:id="rId58"/>
    <p:sldLayoutId id="2147484798" r:id="rId59"/>
    <p:sldLayoutId id="2147484799" r:id="rId60"/>
    <p:sldLayoutId id="2147484800" r:id="rId61"/>
    <p:sldLayoutId id="2147484801" r:id="rId62"/>
    <p:sldLayoutId id="2147484802" r:id="rId63"/>
    <p:sldLayoutId id="2147484803" r:id="rId64"/>
    <p:sldLayoutId id="2147484804" r:id="rId65"/>
    <p:sldLayoutId id="2147484805" r:id="rId66"/>
    <p:sldLayoutId id="2147484806" r:id="rId67"/>
    <p:sldLayoutId id="2147484807" r:id="rId68"/>
    <p:sldLayoutId id="2147484808" r:id="rId69"/>
    <p:sldLayoutId id="2147484809" r:id="rId70"/>
    <p:sldLayoutId id="2147484810" r:id="rId71"/>
    <p:sldLayoutId id="2147484811" r:id="rId72"/>
    <p:sldLayoutId id="2147484812" r:id="rId73"/>
    <p:sldLayoutId id="2147484813" r:id="rId74"/>
    <p:sldLayoutId id="2147484814" r:id="rId75"/>
    <p:sldLayoutId id="2147484815" r:id="rId76"/>
    <p:sldLayoutId id="2147484816" r:id="rId77"/>
    <p:sldLayoutId id="2147484817" r:id="rId78"/>
    <p:sldLayoutId id="2147484818" r:id="rId79"/>
    <p:sldLayoutId id="2147484819" r:id="rId80"/>
    <p:sldLayoutId id="2147484820" r:id="rId81"/>
    <p:sldLayoutId id="2147484821" r:id="rId82"/>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4" orient="horz" pos="3690">
          <p15:clr>
            <a:srgbClr val="5ACBF0"/>
          </p15:clr>
        </p15:guide>
        <p15:guide id="55" orient="horz" pos="918">
          <p15:clr>
            <a:srgbClr val="F26B43"/>
          </p15:clr>
        </p15:guide>
        <p15:guide id="56" orient="horz" pos="3480">
          <p15:clr>
            <a:srgbClr val="F26B43"/>
          </p15:clr>
        </p15:guide>
        <p15:guide id="57" orient="horz" pos="3572">
          <p15:clr>
            <a:srgbClr val="00000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44"/>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1869531499"/>
      </p:ext>
    </p:extLst>
  </p:cSld>
  <p:clrMap bg1="lt1" tx1="dk1" bg2="lt2" tx2="dk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 id="2147484842" r:id="rId19"/>
    <p:sldLayoutId id="2147484843" r:id="rId20"/>
    <p:sldLayoutId id="2147484844" r:id="rId21"/>
    <p:sldLayoutId id="2147484845" r:id="rId22"/>
    <p:sldLayoutId id="2147484846" r:id="rId23"/>
    <p:sldLayoutId id="2147484847" r:id="rId24"/>
    <p:sldLayoutId id="2147484848" r:id="rId25"/>
    <p:sldLayoutId id="2147484849" r:id="rId26"/>
    <p:sldLayoutId id="2147484850" r:id="rId27"/>
    <p:sldLayoutId id="2147484851" r:id="rId28"/>
    <p:sldLayoutId id="2147484852" r:id="rId29"/>
    <p:sldLayoutId id="2147484853" r:id="rId30"/>
    <p:sldLayoutId id="2147484854" r:id="rId31"/>
    <p:sldLayoutId id="2147484855" r:id="rId32"/>
    <p:sldLayoutId id="2147484856" r:id="rId33"/>
    <p:sldLayoutId id="2147484857" r:id="rId34"/>
    <p:sldLayoutId id="2147484858" r:id="rId35"/>
    <p:sldLayoutId id="2147484859" r:id="rId36"/>
    <p:sldLayoutId id="2147484860" r:id="rId37"/>
    <p:sldLayoutId id="2147484861" r:id="rId38"/>
    <p:sldLayoutId id="2147484862" r:id="rId39"/>
    <p:sldLayoutId id="2147484863" r:id="rId40"/>
    <p:sldLayoutId id="2147484864" r:id="rId41"/>
    <p:sldLayoutId id="2147484865" r:id="rId42"/>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go.microsoft.com/fwlink/?linkid=2147247" TargetMode="External"/><Relationship Id="rId2" Type="http://schemas.openxmlformats.org/officeDocument/2006/relationships/hyperlink" Target="https://aka.ms/PAuAppBlog"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1.xml"/></Relationships>
</file>

<file path=ppt/slides/_rels/slide3.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2.xml"/><Relationship Id="rId1" Type="http://schemas.openxmlformats.org/officeDocument/2006/relationships/slideLayout" Target="../slideLayouts/slideLayout97.xml"/><Relationship Id="rId4" Type="http://schemas.openxmlformats.org/officeDocument/2006/relationships/image" Target="../media/image32.w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15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28783DAA-BD6B-4CEF-9469-31B62F335B6E}"/>
              </a:ext>
            </a:extLst>
          </p:cNvPr>
          <p:cNvSpPr>
            <a:spLocks noGrp="1"/>
          </p:cNvSpPr>
          <p:nvPr>
            <p:ph type="title"/>
          </p:nvPr>
        </p:nvSpPr>
        <p:spPr/>
        <p:txBody>
          <a:bodyPr/>
          <a:lstStyle/>
          <a:p>
            <a:r>
              <a:rPr lang="en-US" sz="3600" dirty="0"/>
              <a:t>Extending the Power Platform Common Data Service</a:t>
            </a:r>
          </a:p>
        </p:txBody>
      </p:sp>
    </p:spTree>
    <p:extLst>
      <p:ext uri="{BB962C8B-B14F-4D97-AF65-F5344CB8AC3E}">
        <p14:creationId xmlns:p14="http://schemas.microsoft.com/office/powerpoint/2010/main" val="32060921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Event pipeline</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In addition to subscribing to a given message, or event type, Common Data Service also exposes a means for determining where in the pipeline that event is currently executing.</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PreValidation event</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PreValidation event occurs first in the pipeline, before any security checks are performed.</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PreOperation event</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Use this event if you want to change any values of the entity prior to it being saved.</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PostOperation event</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Use this event to modify any properties of the message before it is returned to the caller.</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Execution modes (synchronous versus asynchronous)</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Plug-ins can be configured to run synchronously or asynchronously, depending on what type of pipeline operation we are handling.</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Synchronous mode</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Plug-ins registered in this mode will run as soon as their execution pipeline stage is reached, and the entire operation will not proceed until the logic has completed execution.</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Asynchronous mode</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Plug-ins registered in this mode will dispatched as a system job to the Asynchronous service, which executes their logic after the given operation completes.</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6ECEE6-D3DA-46BB-BEA1-17E8CB5F4CA8}"/>
              </a:ext>
            </a:extLst>
          </p:cNvPr>
          <p:cNvSpPr>
            <a:spLocks noGrp="1"/>
          </p:cNvSpPr>
          <p:nvPr>
            <p:ph type="title"/>
          </p:nvPr>
        </p:nvSpPr>
        <p:spPr/>
        <p:txBody>
          <a:bodyPr/>
          <a:lstStyle/>
          <a:p>
            <a:r>
              <a:rPr lang="en-US" dirty="0"/>
              <a:t>Extend plug-ins</a:t>
            </a:r>
          </a:p>
        </p:txBody>
      </p:sp>
      <p:pic>
        <p:nvPicPr>
          <p:cNvPr id="11" name="Picture Placeholder 10" descr="A picture containing plate, clock, drawing&#10;&#10;Description automatically generated">
            <a:extLst>
              <a:ext uri="{FF2B5EF4-FFF2-40B4-BE49-F238E27FC236}">
                <a16:creationId xmlns:a16="http://schemas.microsoft.com/office/drawing/2014/main" id="{8503762F-64C6-43B2-87DF-7BAF507E4A87}"/>
              </a:ext>
            </a:extLst>
          </p:cNvPr>
          <p:cNvPicPr>
            <a:picLocks noGrp="1" noChangeAspect="1"/>
          </p:cNvPicPr>
          <p:nvPr>
            <p:ph type="pic" sz="quarter" idx="10"/>
          </p:nvPr>
        </p:nvPicPr>
        <p:blipFill>
          <a:blip r:embed="rId2"/>
          <a:srcRect/>
          <a:stretch>
            <a:fillRect/>
          </a:stretch>
        </p:blipFill>
        <p:spPr/>
      </p:pic>
    </p:spTree>
    <p:extLst>
      <p:ext uri="{BB962C8B-B14F-4D97-AF65-F5344CB8AC3E}">
        <p14:creationId xmlns:p14="http://schemas.microsoft.com/office/powerpoint/2010/main" val="11741489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Introduction to Plug-ins</a:t>
            </a:r>
          </a:p>
        </p:txBody>
      </p:sp>
      <p:sp>
        <p:nvSpPr>
          <p:cNvPr id="3" name="Subtitle"/>
          <p:cNvSpPr>
            <a:spLocks noGrp="1"/>
          </p:cNvSpPr>
          <p:nvPr>
            <p:ph type="body" sz="quarter" idx="42"/>
          </p:nvPr>
        </p:nvSpPr>
        <p:spPr>
          <a:xfrm>
            <a:off x="418643" y="1456897"/>
            <a:ext cx="11353800" cy="4029075"/>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A plug-in is </a:t>
            </a:r>
            <a:r>
              <a:rPr i="1" dirty="0"/>
              <a:t>imperative</a:t>
            </a:r>
            <a:r>
              <a:rPr dirty="0"/>
              <a:t> logic that should be used only when a </a:t>
            </a:r>
            <a:r>
              <a:rPr i="1" dirty="0"/>
              <a:t>declarative</a:t>
            </a:r>
            <a:r>
              <a:rPr dirty="0"/>
              <a:t> process, such as a business rule, flow, or workflow, does not meet your requirement.</a:t>
            </a:r>
          </a:p>
          <a:p>
            <a:pPr marL="285750" lvl="1" indent="-285750">
              <a:spcBef>
                <a:spcPct val="43750"/>
              </a:spcBef>
              <a:spcAft>
                <a:spcPct val="43750"/>
              </a:spcAft>
              <a:buFont typeface="Arial" panose="020B0604020202020204" pitchFamily="34" charset="0"/>
              <a:buChar char="•"/>
            </a:pPr>
            <a:r>
              <a:rPr lang="en-US" sz="1800" dirty="0"/>
              <a:t>Canceling the event and displaying an error to the user.</a:t>
            </a:r>
          </a:p>
          <a:p>
            <a:pPr marL="285750" lvl="1" indent="-285750">
              <a:spcBef>
                <a:spcPct val="43750"/>
              </a:spcBef>
              <a:spcAft>
                <a:spcPct val="43750"/>
              </a:spcAft>
              <a:buFont typeface="Arial" panose="020B0604020202020204" pitchFamily="34" charset="0"/>
              <a:buChar char="•"/>
            </a:pPr>
            <a:r>
              <a:rPr lang="en-US" sz="1800" dirty="0"/>
              <a:t>Making changes to the data in the operation.</a:t>
            </a:r>
          </a:p>
          <a:p>
            <a:pPr marL="285750" lvl="1" indent="-285750">
              <a:spcBef>
                <a:spcPct val="43750"/>
              </a:spcBef>
              <a:spcAft>
                <a:spcPct val="43750"/>
              </a:spcAft>
              <a:buFont typeface="Arial" panose="020B0604020202020204" pitchFamily="34" charset="0"/>
              <a:buChar char="•"/>
            </a:pPr>
            <a:r>
              <a:rPr lang="en-US" sz="1800" dirty="0"/>
              <a:t>Initiating other actions by using the Organization Service to add automation.</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Alternatives to plug-ins</a:t>
            </a:r>
          </a:p>
        </p:txBody>
      </p:sp>
      <p:sp>
        <p:nvSpPr>
          <p:cNvPr id="3" name="Subtitle"/>
          <p:cNvSpPr>
            <a:spLocks noGrp="1"/>
          </p:cNvSpPr>
          <p:nvPr>
            <p:ph type="body" sz="quarter" idx="42"/>
          </p:nvPr>
        </p:nvSpPr>
        <p:spPr>
          <a:xfrm>
            <a:off x="418643" y="1456897"/>
            <a:ext cx="11353800" cy="4029075"/>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Plug-ins should be considered a last resort in many cases.</a:t>
            </a:r>
          </a:p>
          <a:p>
            <a:pPr marL="342900" lvl="1" indent="-342900">
              <a:spcBef>
                <a:spcPct val="43750"/>
              </a:spcBef>
              <a:spcAft>
                <a:spcPct val="43750"/>
              </a:spcAft>
              <a:buFont typeface="Arial" panose="020B0604020202020204" pitchFamily="34" charset="0"/>
              <a:buChar char="•"/>
            </a:pPr>
            <a:r>
              <a:rPr lang="en-US" sz="1800"/>
              <a:t>Workflows</a:t>
            </a:r>
          </a:p>
          <a:p>
            <a:pPr marL="342900" lvl="1" indent="-342900">
              <a:spcBef>
                <a:spcPct val="43750"/>
              </a:spcBef>
              <a:spcAft>
                <a:spcPct val="43750"/>
              </a:spcAft>
              <a:buFont typeface="Arial" panose="020B0604020202020204" pitchFamily="34" charset="0"/>
              <a:buChar char="•"/>
            </a:pPr>
            <a:r>
              <a:rPr lang="en-US" sz="1800"/>
              <a:t>Power Automate</a:t>
            </a:r>
          </a:p>
          <a:p>
            <a:pPr marL="342900" lvl="1" indent="-342900">
              <a:spcBef>
                <a:spcPct val="43750"/>
              </a:spcBef>
              <a:spcAft>
                <a:spcPct val="43750"/>
              </a:spcAft>
              <a:buFont typeface="Arial" panose="020B0604020202020204" pitchFamily="34" charset="0"/>
              <a:buChar char="•"/>
            </a:pPr>
            <a:r>
              <a:rPr lang="en-US" sz="1800"/>
              <a:t>Calculated and Rollup Fields</a:t>
            </a:r>
          </a:p>
          <a:p>
            <a:pPr marL="342900" lvl="1" indent="-342900">
              <a:spcBef>
                <a:spcPct val="43750"/>
              </a:spcBef>
              <a:spcAft>
                <a:spcPct val="43750"/>
              </a:spcAft>
              <a:buFont typeface="Arial" panose="020B0604020202020204" pitchFamily="34" charset="0"/>
              <a:buChar char="•"/>
            </a:pPr>
            <a:r>
              <a:rPr lang="en-US" sz="1800"/>
              <a:t>Custom Actions</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5D8218-504C-4B7A-8A40-9002533ABE04}"/>
              </a:ext>
            </a:extLst>
          </p:cNvPr>
          <p:cNvSpPr>
            <a:spLocks noGrp="1"/>
          </p:cNvSpPr>
          <p:nvPr>
            <p:ph type="title"/>
          </p:nvPr>
        </p:nvSpPr>
        <p:spPr/>
        <p:txBody>
          <a:bodyPr/>
          <a:lstStyle/>
          <a:p>
            <a:r>
              <a:rPr lang="en-US" dirty="0"/>
              <a:t>What is Microsoft </a:t>
            </a:r>
            <a:r>
              <a:rPr lang="en-US" dirty="0" err="1"/>
              <a:t>Dataverse</a:t>
            </a:r>
            <a:r>
              <a:rPr lang="en-US" dirty="0"/>
              <a:t>?</a:t>
            </a:r>
          </a:p>
        </p:txBody>
      </p:sp>
      <p:sp>
        <p:nvSpPr>
          <p:cNvPr id="5" name="Text Placeholder 4">
            <a:extLst>
              <a:ext uri="{FF2B5EF4-FFF2-40B4-BE49-F238E27FC236}">
                <a16:creationId xmlns:a16="http://schemas.microsoft.com/office/drawing/2014/main" id="{636EFF75-57DD-4C83-B0D1-9112418D43AE}"/>
              </a:ext>
            </a:extLst>
          </p:cNvPr>
          <p:cNvSpPr>
            <a:spLocks noGrp="1"/>
          </p:cNvSpPr>
          <p:nvPr>
            <p:ph type="body" sz="quarter" idx="42"/>
          </p:nvPr>
        </p:nvSpPr>
        <p:spPr>
          <a:xfrm>
            <a:off x="418643" y="1456897"/>
            <a:ext cx="11354713" cy="2248829"/>
          </a:xfrm>
        </p:spPr>
        <p:txBody>
          <a:bodyPr/>
          <a:lstStyle/>
          <a:p>
            <a:pPr rtl="0"/>
            <a:r>
              <a:rPr lang="en-US" sz="2800" b="1" i="0" dirty="0">
                <a:solidFill>
                  <a:srgbClr val="C00000"/>
                </a:solidFill>
                <a:effectLst/>
                <a:latin typeface="docons"/>
              </a:rPr>
              <a:t>Note</a:t>
            </a:r>
          </a:p>
          <a:p>
            <a:r>
              <a:rPr lang="en-US" b="0" i="0" dirty="0">
                <a:solidFill>
                  <a:srgbClr val="171717"/>
                </a:solidFill>
                <a:effectLst/>
                <a:latin typeface="Segoe UI" panose="020B0502040204020203" pitchFamily="34" charset="0"/>
              </a:rPr>
              <a:t>Effective November 2020:</a:t>
            </a:r>
          </a:p>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Common Data Service has been renamed to Microsoft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a:t>
            </a:r>
            <a:r>
              <a:rPr lang="en-US" b="1" i="0" u="none" strike="noStrike" dirty="0">
                <a:solidFill>
                  <a:schemeClr val="accent2"/>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Learn more</a:t>
            </a:r>
            <a:endParaRPr lang="en-US" b="0" i="0" dirty="0">
              <a:solidFill>
                <a:schemeClr val="accent2"/>
              </a:solidFill>
              <a:effectLst/>
              <a:latin typeface="Segoe UI" panose="020B0502040204020203" pitchFamily="34" charset="0"/>
            </a:endParaRPr>
          </a:p>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Some terminology in Microsoft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has been updated. For example, </a:t>
            </a:r>
            <a:r>
              <a:rPr lang="en-US" b="0" i="1" dirty="0">
                <a:solidFill>
                  <a:srgbClr val="171717"/>
                </a:solidFill>
                <a:effectLst/>
                <a:latin typeface="Segoe UI" panose="020B0502040204020203" pitchFamily="34" charset="0"/>
              </a:rPr>
              <a:t>entity</a:t>
            </a:r>
            <a:r>
              <a:rPr lang="en-US" b="0" i="0" dirty="0">
                <a:solidFill>
                  <a:srgbClr val="171717"/>
                </a:solidFill>
                <a:effectLst/>
                <a:latin typeface="Segoe UI" panose="020B0502040204020203" pitchFamily="34" charset="0"/>
              </a:rPr>
              <a:t> is now </a:t>
            </a:r>
            <a:r>
              <a:rPr lang="en-US" b="0" i="1" dirty="0">
                <a:solidFill>
                  <a:srgbClr val="171717"/>
                </a:solidFill>
                <a:effectLst/>
                <a:latin typeface="Segoe UI" panose="020B0502040204020203" pitchFamily="34" charset="0"/>
              </a:rPr>
              <a:t>table</a:t>
            </a:r>
            <a:r>
              <a:rPr lang="en-US" b="0" i="0" dirty="0">
                <a:solidFill>
                  <a:srgbClr val="171717"/>
                </a:solidFill>
                <a:effectLst/>
                <a:latin typeface="Segoe UI" panose="020B0502040204020203" pitchFamily="34" charset="0"/>
              </a:rPr>
              <a:t> and </a:t>
            </a:r>
            <a:r>
              <a:rPr lang="en-US" b="0" i="1" dirty="0">
                <a:solidFill>
                  <a:srgbClr val="171717"/>
                </a:solidFill>
                <a:effectLst/>
                <a:latin typeface="Segoe UI" panose="020B0502040204020203" pitchFamily="34" charset="0"/>
              </a:rPr>
              <a:t>field</a:t>
            </a:r>
            <a:r>
              <a:rPr lang="en-US" b="0" i="0" dirty="0">
                <a:solidFill>
                  <a:srgbClr val="171717"/>
                </a:solidFill>
                <a:effectLst/>
                <a:latin typeface="Segoe UI" panose="020B0502040204020203" pitchFamily="34" charset="0"/>
              </a:rPr>
              <a:t> is now </a:t>
            </a:r>
            <a:r>
              <a:rPr lang="en-US" b="0" i="1" dirty="0">
                <a:solidFill>
                  <a:srgbClr val="171717"/>
                </a:solidFill>
                <a:effectLst/>
                <a:latin typeface="Segoe UI" panose="020B0502040204020203" pitchFamily="34" charset="0"/>
              </a:rPr>
              <a:t>column</a:t>
            </a:r>
            <a:r>
              <a:rPr lang="en-US" b="0" i="0" dirty="0">
                <a:solidFill>
                  <a:srgbClr val="171717"/>
                </a:solidFill>
                <a:effectLst/>
                <a:latin typeface="Segoe UI" panose="020B0502040204020203" pitchFamily="34" charset="0"/>
              </a:rPr>
              <a:t>. </a:t>
            </a:r>
            <a:r>
              <a:rPr lang="en-US" b="1" i="0" u="none" strike="noStrike" dirty="0">
                <a:solidFill>
                  <a:schemeClr val="accent2"/>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Learn more</a:t>
            </a:r>
            <a:endParaRPr lang="en-US" b="0" i="0" dirty="0">
              <a:solidFill>
                <a:schemeClr val="accent2"/>
              </a:solidFill>
              <a:effectLst/>
              <a:latin typeface="Segoe UI" panose="020B0502040204020203" pitchFamily="34" charset="0"/>
            </a:endParaRPr>
          </a:p>
          <a:p>
            <a:endParaRPr lang="en-US" dirty="0"/>
          </a:p>
        </p:txBody>
      </p:sp>
    </p:spTree>
    <p:extLst>
      <p:ext uri="{BB962C8B-B14F-4D97-AF65-F5344CB8AC3E}">
        <p14:creationId xmlns:p14="http://schemas.microsoft.com/office/powerpoint/2010/main" val="145847933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Plug-in considerations</a:t>
            </a:r>
          </a:p>
        </p:txBody>
      </p:sp>
      <p:sp>
        <p:nvSpPr>
          <p:cNvPr id="3" name="Subtitle"/>
          <p:cNvSpPr>
            <a:spLocks noGrp="1"/>
          </p:cNvSpPr>
          <p:nvPr>
            <p:ph type="body" sz="quarter" idx="11"/>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Plug-ins perform better when you consider their performance, capabilities, and ability to run synchronously.</a:t>
            </a:r>
          </a:p>
        </p:txBody>
      </p:sp>
      <p:sp>
        <p:nvSpPr>
          <p:cNvPr id="4" name="Text Placeholder 3">
            <a:extLst>
              <a:ext uri="{FF2B5EF4-FFF2-40B4-BE49-F238E27FC236}">
                <a16:creationId xmlns:a16="http://schemas.microsoft.com/office/drawing/2014/main" id="{A65377E9-8956-4E25-8F95-6BD1C3B14306}"/>
              </a:ext>
            </a:extLst>
          </p:cNvPr>
          <p:cNvSpPr>
            <a:spLocks noGrp="1"/>
          </p:cNvSpPr>
          <p:nvPr>
            <p:ph type="body" sz="quarter" idx="15"/>
          </p:nvPr>
        </p:nvSpPr>
        <p:spPr/>
        <p:txBody>
          <a:bodyPr/>
          <a:lstStyle/>
          <a:p>
            <a:r>
              <a:rPr lang="en-US" dirty="0"/>
              <a:t>A well-written plug-in will always be the most efficient way to apply business logic to Common Data Service.</a:t>
            </a:r>
          </a:p>
        </p:txBody>
      </p:sp>
      <p:sp>
        <p:nvSpPr>
          <p:cNvPr id="5" name="Text Placeholder 4">
            <a:extLst>
              <a:ext uri="{FF2B5EF4-FFF2-40B4-BE49-F238E27FC236}">
                <a16:creationId xmlns:a16="http://schemas.microsoft.com/office/drawing/2014/main" id="{D7FD009C-83BE-4D39-8D4B-D5A16CCD064A}"/>
              </a:ext>
            </a:extLst>
          </p:cNvPr>
          <p:cNvSpPr>
            <a:spLocks noGrp="1"/>
          </p:cNvSpPr>
          <p:nvPr>
            <p:ph type="body" sz="quarter" idx="17"/>
          </p:nvPr>
        </p:nvSpPr>
        <p:spPr/>
        <p:txBody>
          <a:bodyPr/>
          <a:lstStyle/>
          <a:p>
            <a:r>
              <a:rPr lang="en-US" dirty="0"/>
              <a:t>Plug-ins provide several capabilities that are not available with declarative business logic, such as efficiently working with external services in code.</a:t>
            </a:r>
          </a:p>
        </p:txBody>
      </p:sp>
      <p:sp>
        <p:nvSpPr>
          <p:cNvPr id="6" name="Text Placeholder 5">
            <a:extLst>
              <a:ext uri="{FF2B5EF4-FFF2-40B4-BE49-F238E27FC236}">
                <a16:creationId xmlns:a16="http://schemas.microsoft.com/office/drawing/2014/main" id="{DE5E1EBF-7BE3-4982-BD32-F0D623616462}"/>
              </a:ext>
            </a:extLst>
          </p:cNvPr>
          <p:cNvSpPr>
            <a:spLocks noGrp="1"/>
          </p:cNvSpPr>
          <p:nvPr>
            <p:ph type="body" sz="quarter" idx="19"/>
          </p:nvPr>
        </p:nvSpPr>
        <p:spPr/>
        <p:txBody>
          <a:bodyPr/>
          <a:lstStyle/>
          <a:p>
            <a:r>
              <a:rPr lang="en-US" dirty="0"/>
              <a:t>If synchronous logic is required for your application, plug-ins might be a required option for you.</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Plug-ins usage scenarios</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It is best practice to approach customizing a model-driven PowerApp with the idea that writing code is a last-resort method for achieving desired business application functionality.</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Business rules vs. plug-ins</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Occasionally, business rules are not able to achieve certain objectives, or maybe their complexity causes developers to prefer writing the logic in a plug-in.</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Workflows/flows vs. plug-ins/client script</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Circumstances might occur when existing limitations require you to develop plug-ins to accomplish certain activities.</a:t>
            </a:r>
          </a:p>
        </p:txBody>
      </p:sp>
      <p:graphicFrame>
        <p:nvGraphicFramePr>
          <p:cNvPr id="4" name="New Table"/>
          <p:cNvGraphicFramePr>
            <a:graphicFrameLocks noGrp="1"/>
          </p:cNvGraphicFramePr>
          <p:nvPr/>
        </p:nvGraphicFramePr>
        <p:xfrm>
          <a:off x="609600" y="3094990"/>
          <a:ext cx="10972800" cy="3108960"/>
        </p:xfrm>
        <a:graphic>
          <a:graphicData uri="http://schemas.openxmlformats.org/drawingml/2006/table">
            <a:tbl>
              <a:tblPr firstRow="1" bandRow="1">
                <a:tableStyleId>{5C22544A-7EE6-4342-B048-85BDC9FD1C3A}</a:tableStyleId>
              </a:tblPr>
              <a:tblGrid>
                <a:gridCol w="15875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gridCol w="5283200">
                  <a:extLst>
                    <a:ext uri="{9D8B030D-6E8A-4147-A177-3AD203B41FA5}">
                      <a16:colId xmlns:a16="http://schemas.microsoft.com/office/drawing/2014/main" val="20002"/>
                    </a:ext>
                  </a:extLst>
                </a:gridCol>
                <a:gridCol w="901700">
                  <a:extLst>
                    <a:ext uri="{9D8B030D-6E8A-4147-A177-3AD203B41FA5}">
                      <a16:colId xmlns:a16="http://schemas.microsoft.com/office/drawing/2014/main" val="20003"/>
                    </a:ext>
                  </a:extLst>
                </a:gridCol>
              </a:tblGrid>
              <a:tr h="0">
                <a:tc>
                  <a:txBody>
                    <a:bodyPr/>
                    <a:lstStyle/>
                    <a:p>
                      <a:pPr algn="l"/>
                      <a:endParaRPr sz="1000">
                        <a:solidFill>
                          <a:srgbClr val="FFFFFF"/>
                        </a:solidFill>
                      </a:endParaRPr>
                    </a:p>
                  </a:txBody>
                  <a:tcPr/>
                </a:tc>
                <a:tc>
                  <a:txBody>
                    <a:bodyPr/>
                    <a:lstStyle/>
                    <a:p>
                      <a:pPr algn="l"/>
                      <a:r>
                        <a:rPr sz="1000">
                          <a:solidFill>
                            <a:srgbClr val="FFFFFF"/>
                          </a:solidFill>
                        </a:rPr>
                        <a:t>Workflow</a:t>
                      </a:r>
                    </a:p>
                  </a:txBody>
                  <a:tcPr/>
                </a:tc>
                <a:tc>
                  <a:txBody>
                    <a:bodyPr/>
                    <a:lstStyle/>
                    <a:p>
                      <a:pPr algn="l"/>
                      <a:r>
                        <a:rPr sz="1000">
                          <a:solidFill>
                            <a:srgbClr val="FFFFFF"/>
                          </a:solidFill>
                        </a:rPr>
                        <a:t>Plug-in</a:t>
                      </a:r>
                    </a:p>
                  </a:txBody>
                  <a:tcPr/>
                </a:tc>
                <a:tc>
                  <a:txBody>
                    <a:bodyPr/>
                    <a:lstStyle/>
                    <a:p>
                      <a:pPr algn="l"/>
                      <a:r>
                        <a:rPr sz="1000">
                          <a:solidFill>
                            <a:srgbClr val="FFFFFF"/>
                          </a:solidFill>
                        </a:rPr>
                        <a:t>Client Script</a:t>
                      </a:r>
                    </a:p>
                  </a:txBody>
                  <a:tcPr/>
                </a:tc>
                <a:extLst>
                  <a:ext uri="{0D108BD9-81ED-4DB2-BD59-A6C34878D82A}">
                    <a16:rowId xmlns:a16="http://schemas.microsoft.com/office/drawing/2014/main" val="10000"/>
                  </a:ext>
                </a:extLst>
              </a:tr>
              <a:tr h="0">
                <a:tc>
                  <a:txBody>
                    <a:bodyPr/>
                    <a:lstStyle/>
                    <a:p>
                      <a:pPr algn="l"/>
                      <a:r>
                        <a:rPr sz="1000">
                          <a:solidFill>
                            <a:srgbClr val="000000"/>
                          </a:solidFill>
                        </a:rPr>
                        <a:t>Synchronous</a:t>
                      </a:r>
                    </a:p>
                  </a:txBody>
                  <a:tcPr/>
                </a:tc>
                <a:tc>
                  <a:txBody>
                    <a:bodyPr/>
                    <a:lstStyle/>
                    <a:p>
                      <a:pPr algn="l"/>
                      <a:r>
                        <a:rPr sz="1000">
                          <a:solidFill>
                            <a:srgbClr val="000000"/>
                          </a:solidFill>
                        </a:rPr>
                        <a:t>Either</a:t>
                      </a:r>
                    </a:p>
                  </a:txBody>
                  <a:tcPr/>
                </a:tc>
                <a:tc>
                  <a:txBody>
                    <a:bodyPr/>
                    <a:lstStyle/>
                    <a:p>
                      <a:pPr algn="l"/>
                      <a:r>
                        <a:rPr sz="1000">
                          <a:solidFill>
                            <a:srgbClr val="000000"/>
                          </a:solidFill>
                        </a:rPr>
                        <a:t>Either</a:t>
                      </a:r>
                    </a:p>
                  </a:txBody>
                  <a:tcPr/>
                </a:tc>
                <a:tc>
                  <a:txBody>
                    <a:bodyPr/>
                    <a:lstStyle/>
                    <a:p>
                      <a:pPr algn="l"/>
                      <a:r>
                        <a:rPr sz="1000">
                          <a:solidFill>
                            <a:srgbClr val="000000"/>
                          </a:solidFill>
                        </a:rPr>
                        <a:t>Synchronous</a:t>
                      </a:r>
                    </a:p>
                  </a:txBody>
                  <a:tcPr/>
                </a:tc>
                <a:extLst>
                  <a:ext uri="{0D108BD9-81ED-4DB2-BD59-A6C34878D82A}">
                    <a16:rowId xmlns:a16="http://schemas.microsoft.com/office/drawing/2014/main" val="10001"/>
                  </a:ext>
                </a:extLst>
              </a:tr>
              <a:tr h="0">
                <a:tc>
                  <a:txBody>
                    <a:bodyPr/>
                    <a:lstStyle/>
                    <a:p>
                      <a:pPr algn="l"/>
                      <a:r>
                        <a:rPr sz="1000">
                          <a:solidFill>
                            <a:srgbClr val="000000"/>
                          </a:solidFill>
                        </a:rPr>
                        <a:t>Access External Data</a:t>
                      </a:r>
                    </a:p>
                  </a:txBody>
                  <a:tcPr/>
                </a:tc>
                <a:tc>
                  <a:txBody>
                    <a:bodyPr/>
                    <a:lstStyle/>
                    <a:p>
                      <a:pPr algn="l"/>
                      <a:r>
                        <a:rPr sz="1000">
                          <a:solidFill>
                            <a:srgbClr val="000000"/>
                          </a:solidFill>
                        </a:rPr>
                        <a:t>No</a:t>
                      </a:r>
                    </a:p>
                  </a:txBody>
                  <a:tcPr/>
                </a:tc>
                <a:tc>
                  <a:txBody>
                    <a:bodyPr/>
                    <a:lstStyle/>
                    <a:p>
                      <a:pPr algn="l"/>
                      <a:r>
                        <a:rPr sz="1000">
                          <a:solidFill>
                            <a:srgbClr val="000000"/>
                          </a:solidFill>
                        </a:rPr>
                        <a:t>Yes</a:t>
                      </a:r>
                    </a:p>
                  </a:txBody>
                  <a:tcPr/>
                </a:tc>
                <a:tc>
                  <a:txBody>
                    <a:bodyPr/>
                    <a:lstStyle/>
                    <a:p>
                      <a:pPr algn="l"/>
                      <a:r>
                        <a:rPr sz="1000">
                          <a:solidFill>
                            <a:srgbClr val="000000"/>
                          </a:solidFill>
                        </a:rPr>
                        <a:t>Yes (with limitations)</a:t>
                      </a:r>
                    </a:p>
                  </a:txBody>
                  <a:tcPr/>
                </a:tc>
                <a:extLst>
                  <a:ext uri="{0D108BD9-81ED-4DB2-BD59-A6C34878D82A}">
                    <a16:rowId xmlns:a16="http://schemas.microsoft.com/office/drawing/2014/main" val="10002"/>
                  </a:ext>
                </a:extLst>
              </a:tr>
              <a:tr h="0">
                <a:tc>
                  <a:txBody>
                    <a:bodyPr/>
                    <a:lstStyle/>
                    <a:p>
                      <a:pPr algn="l"/>
                      <a:r>
                        <a:rPr sz="1000">
                          <a:solidFill>
                            <a:srgbClr val="000000"/>
                          </a:solidFill>
                        </a:rPr>
                        <a:t>Maintenance</a:t>
                      </a:r>
                    </a:p>
                  </a:txBody>
                  <a:tcPr/>
                </a:tc>
                <a:tc>
                  <a:txBody>
                    <a:bodyPr/>
                    <a:lstStyle/>
                    <a:p>
                      <a:pPr algn="l"/>
                      <a:r>
                        <a:rPr sz="1000">
                          <a:solidFill>
                            <a:srgbClr val="000000"/>
                          </a:solidFill>
                        </a:rPr>
                        <a:t>Business Users</a:t>
                      </a:r>
                    </a:p>
                  </a:txBody>
                  <a:tcPr/>
                </a:tc>
                <a:tc>
                  <a:txBody>
                    <a:bodyPr/>
                    <a:lstStyle/>
                    <a:p>
                      <a:pPr algn="l"/>
                      <a:r>
                        <a:rPr sz="1000">
                          <a:solidFill>
                            <a:srgbClr val="000000"/>
                          </a:solidFill>
                        </a:rPr>
                        <a:t>Developers</a:t>
                      </a:r>
                    </a:p>
                  </a:txBody>
                  <a:tcPr/>
                </a:tc>
                <a:tc>
                  <a:txBody>
                    <a:bodyPr/>
                    <a:lstStyle/>
                    <a:p>
                      <a:pPr algn="l"/>
                      <a:r>
                        <a:rPr sz="1000">
                          <a:solidFill>
                            <a:srgbClr val="000000"/>
                          </a:solidFill>
                        </a:rPr>
                        <a:t>Developers</a:t>
                      </a:r>
                    </a:p>
                  </a:txBody>
                  <a:tcPr/>
                </a:tc>
                <a:extLst>
                  <a:ext uri="{0D108BD9-81ED-4DB2-BD59-A6C34878D82A}">
                    <a16:rowId xmlns:a16="http://schemas.microsoft.com/office/drawing/2014/main" val="10003"/>
                  </a:ext>
                </a:extLst>
              </a:tr>
              <a:tr h="0">
                <a:tc>
                  <a:txBody>
                    <a:bodyPr/>
                    <a:lstStyle/>
                    <a:p>
                      <a:pPr algn="l"/>
                      <a:r>
                        <a:rPr sz="1000">
                          <a:solidFill>
                            <a:srgbClr val="000000"/>
                          </a:solidFill>
                        </a:rPr>
                        <a:t>Can Run As</a:t>
                      </a:r>
                    </a:p>
                  </a:txBody>
                  <a:tcPr/>
                </a:tc>
                <a:tc>
                  <a:txBody>
                    <a:bodyPr/>
                    <a:lstStyle/>
                    <a:p>
                      <a:pPr algn="l"/>
                      <a:r>
                        <a:rPr sz="1000">
                          <a:solidFill>
                            <a:srgbClr val="000000"/>
                          </a:solidFill>
                        </a:rPr>
                        <a:t>User</a:t>
                      </a:r>
                    </a:p>
                  </a:txBody>
                  <a:tcPr/>
                </a:tc>
                <a:tc>
                  <a:txBody>
                    <a:bodyPr/>
                    <a:lstStyle/>
                    <a:p>
                      <a:pPr algn="l"/>
                      <a:r>
                        <a:rPr sz="1000">
                          <a:solidFill>
                            <a:srgbClr val="000000"/>
                          </a:solidFill>
                        </a:rPr>
                        <a:t>Any licensed user or current user</a:t>
                      </a:r>
                    </a:p>
                  </a:txBody>
                  <a:tcPr/>
                </a:tc>
                <a:tc>
                  <a:txBody>
                    <a:bodyPr/>
                    <a:lstStyle/>
                    <a:p>
                      <a:pPr algn="l"/>
                      <a:r>
                        <a:rPr sz="1000">
                          <a:solidFill>
                            <a:srgbClr val="000000"/>
                          </a:solidFill>
                        </a:rPr>
                        <a:t>User</a:t>
                      </a:r>
                    </a:p>
                  </a:txBody>
                  <a:tcPr/>
                </a:tc>
                <a:extLst>
                  <a:ext uri="{0D108BD9-81ED-4DB2-BD59-A6C34878D82A}">
                    <a16:rowId xmlns:a16="http://schemas.microsoft.com/office/drawing/2014/main" val="10004"/>
                  </a:ext>
                </a:extLst>
              </a:tr>
              <a:tr h="0">
                <a:tc>
                  <a:txBody>
                    <a:bodyPr/>
                    <a:lstStyle/>
                    <a:p>
                      <a:pPr algn="l"/>
                      <a:r>
                        <a:rPr sz="1000">
                          <a:solidFill>
                            <a:srgbClr val="000000"/>
                          </a:solidFill>
                        </a:rPr>
                        <a:t>Can Run On Demand</a:t>
                      </a:r>
                    </a:p>
                  </a:txBody>
                  <a:tcPr/>
                </a:tc>
                <a:tc>
                  <a:txBody>
                    <a:bodyPr/>
                    <a:lstStyle/>
                    <a:p>
                      <a:pPr algn="l"/>
                      <a:r>
                        <a:rPr sz="1000">
                          <a:solidFill>
                            <a:srgbClr val="000000"/>
                          </a:solidFill>
                        </a:rPr>
                        <a:t>Yes</a:t>
                      </a:r>
                    </a:p>
                  </a:txBody>
                  <a:tcPr/>
                </a:tc>
                <a:tc>
                  <a:txBody>
                    <a:bodyPr/>
                    <a:lstStyle/>
                    <a:p>
                      <a:pPr algn="l"/>
                      <a:r>
                        <a:rPr sz="1000">
                          <a:solidFill>
                            <a:srgbClr val="000000"/>
                          </a:solidFill>
                        </a:rPr>
                        <a:t>No</a:t>
                      </a:r>
                    </a:p>
                  </a:txBody>
                  <a:tcPr/>
                </a:tc>
                <a:tc>
                  <a:txBody>
                    <a:bodyPr/>
                    <a:lstStyle/>
                    <a:p>
                      <a:pPr algn="l"/>
                      <a:r>
                        <a:rPr sz="1000">
                          <a:solidFill>
                            <a:srgbClr val="000000"/>
                          </a:solidFill>
                        </a:rPr>
                        <a:t>No</a:t>
                      </a:r>
                    </a:p>
                  </a:txBody>
                  <a:tcPr/>
                </a:tc>
                <a:extLst>
                  <a:ext uri="{0D108BD9-81ED-4DB2-BD59-A6C34878D82A}">
                    <a16:rowId xmlns:a16="http://schemas.microsoft.com/office/drawing/2014/main" val="10005"/>
                  </a:ext>
                </a:extLst>
              </a:tr>
              <a:tr h="0">
                <a:tc>
                  <a:txBody>
                    <a:bodyPr/>
                    <a:lstStyle/>
                    <a:p>
                      <a:pPr algn="l"/>
                      <a:r>
                        <a:rPr sz="1000">
                          <a:solidFill>
                            <a:srgbClr val="000000"/>
                          </a:solidFill>
                        </a:rPr>
                        <a:t>Can Nest Child Processes</a:t>
                      </a:r>
                    </a:p>
                  </a:txBody>
                  <a:tcPr/>
                </a:tc>
                <a:tc>
                  <a:txBody>
                    <a:bodyPr/>
                    <a:lstStyle/>
                    <a:p>
                      <a:pPr algn="l"/>
                      <a:r>
                        <a:rPr sz="1000">
                          <a:solidFill>
                            <a:srgbClr val="000000"/>
                          </a:solidFill>
                        </a:rPr>
                        <a:t>Yes</a:t>
                      </a:r>
                    </a:p>
                  </a:txBody>
                  <a:tcPr/>
                </a:tc>
                <a:tc>
                  <a:txBody>
                    <a:bodyPr/>
                    <a:lstStyle/>
                    <a:p>
                      <a:pPr algn="l"/>
                      <a:r>
                        <a:rPr sz="1000">
                          <a:solidFill>
                            <a:srgbClr val="000000"/>
                          </a:solidFill>
                        </a:rPr>
                        <a:t>Yes</a:t>
                      </a:r>
                    </a:p>
                  </a:txBody>
                  <a:tcPr/>
                </a:tc>
                <a:tc>
                  <a:txBody>
                    <a:bodyPr/>
                    <a:lstStyle/>
                    <a:p>
                      <a:pPr algn="l"/>
                      <a:r>
                        <a:rPr sz="1000">
                          <a:solidFill>
                            <a:srgbClr val="000000"/>
                          </a:solidFill>
                        </a:rPr>
                        <a:t>No</a:t>
                      </a:r>
                    </a:p>
                  </a:txBody>
                  <a:tcPr/>
                </a:tc>
                <a:extLst>
                  <a:ext uri="{0D108BD9-81ED-4DB2-BD59-A6C34878D82A}">
                    <a16:rowId xmlns:a16="http://schemas.microsoft.com/office/drawing/2014/main" val="10006"/>
                  </a:ext>
                </a:extLst>
              </a:tr>
              <a:tr h="0">
                <a:tc>
                  <a:txBody>
                    <a:bodyPr/>
                    <a:lstStyle/>
                    <a:p>
                      <a:pPr algn="l"/>
                      <a:r>
                        <a:rPr sz="1000">
                          <a:solidFill>
                            <a:srgbClr val="000000"/>
                          </a:solidFill>
                        </a:rPr>
                        <a:t>Execution Stage</a:t>
                      </a:r>
                    </a:p>
                  </a:txBody>
                  <a:tcPr/>
                </a:tc>
                <a:tc>
                  <a:txBody>
                    <a:bodyPr/>
                    <a:lstStyle/>
                    <a:p>
                      <a:pPr algn="l"/>
                      <a:r>
                        <a:rPr sz="1000">
                          <a:solidFill>
                            <a:srgbClr val="000000"/>
                          </a:solidFill>
                        </a:rPr>
                        <a:t>Before/After</a:t>
                      </a:r>
                    </a:p>
                  </a:txBody>
                  <a:tcPr/>
                </a:tc>
                <a:tc>
                  <a:txBody>
                    <a:bodyPr/>
                    <a:lstStyle/>
                    <a:p>
                      <a:pPr algn="l"/>
                      <a:r>
                        <a:rPr sz="1000">
                          <a:solidFill>
                            <a:srgbClr val="000000"/>
                          </a:solidFill>
                        </a:rPr>
                        <a:t>Before/After</a:t>
                      </a:r>
                    </a:p>
                  </a:txBody>
                  <a:tcPr/>
                </a:tc>
                <a:tc>
                  <a:txBody>
                    <a:bodyPr/>
                    <a:lstStyle/>
                    <a:p>
                      <a:pPr algn="l"/>
                      <a:r>
                        <a:rPr sz="1000">
                          <a:solidFill>
                            <a:srgbClr val="000000"/>
                          </a:solidFill>
                        </a:rPr>
                        <a:t>Before/After</a:t>
                      </a:r>
                    </a:p>
                  </a:txBody>
                  <a:tcPr/>
                </a:tc>
                <a:extLst>
                  <a:ext uri="{0D108BD9-81ED-4DB2-BD59-A6C34878D82A}">
                    <a16:rowId xmlns:a16="http://schemas.microsoft.com/office/drawing/2014/main" val="10007"/>
                  </a:ext>
                </a:extLst>
              </a:tr>
              <a:tr h="0">
                <a:tc>
                  <a:txBody>
                    <a:bodyPr/>
                    <a:lstStyle/>
                    <a:p>
                      <a:pPr algn="l"/>
                      <a:r>
                        <a:rPr sz="1000">
                          <a:solidFill>
                            <a:srgbClr val="000000"/>
                          </a:solidFill>
                        </a:rPr>
                        <a:t>Triggers</a:t>
                      </a:r>
                    </a:p>
                  </a:txBody>
                  <a:tcPr/>
                </a:tc>
                <a:tc>
                  <a:txBody>
                    <a:bodyPr/>
                    <a:lstStyle/>
                    <a:p>
                      <a:pPr algn="l"/>
                      <a:r>
                        <a:rPr sz="1000">
                          <a:solidFill>
                            <a:srgbClr val="000000"/>
                          </a:solidFill>
                        </a:rPr>
                        <a:t>Create, Field Change, Status Change, Assign to Owner, On Demand</a:t>
                      </a:r>
                    </a:p>
                  </a:txBody>
                  <a:tcPr/>
                </a:tc>
                <a:tc>
                  <a:txBody>
                    <a:bodyPr/>
                    <a:lstStyle/>
                    <a:p>
                      <a:pPr algn="l"/>
                      <a:r>
                        <a:rPr sz="1000">
                          <a:solidFill>
                            <a:srgbClr val="000000"/>
                          </a:solidFill>
                        </a:rPr>
                        <a:t>Create, Field Change, Status Change, Assign to Owner, Delete, along with many other specialized triggers</a:t>
                      </a:r>
                    </a:p>
                  </a:txBody>
                  <a:tcPr/>
                </a:tc>
                <a:tc>
                  <a:txBody>
                    <a:bodyPr/>
                    <a:lstStyle/>
                    <a:p>
                      <a:pPr algn="l"/>
                      <a:r>
                        <a:rPr sz="1000">
                          <a:solidFill>
                            <a:srgbClr val="000000"/>
                          </a:solidFill>
                        </a:rPr>
                        <a:t>Field Change or Form Load</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56922165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27C87-9F06-4A92-A8AC-17A7F0243B47}"/>
              </a:ext>
            </a:extLst>
          </p:cNvPr>
          <p:cNvSpPr>
            <a:spLocks noGrp="1"/>
          </p:cNvSpPr>
          <p:nvPr>
            <p:ph type="title"/>
          </p:nvPr>
        </p:nvSpPr>
        <p:spPr/>
        <p:txBody>
          <a:bodyPr/>
          <a:lstStyle/>
          <a:p>
            <a:r>
              <a:rPr lang="en-US" dirty="0"/>
              <a:t>Custom workflow extensions</a:t>
            </a:r>
          </a:p>
        </p:txBody>
      </p:sp>
      <p:sp>
        <p:nvSpPr>
          <p:cNvPr id="5" name="Content Placeholder 4">
            <a:extLst>
              <a:ext uri="{FF2B5EF4-FFF2-40B4-BE49-F238E27FC236}">
                <a16:creationId xmlns:a16="http://schemas.microsoft.com/office/drawing/2014/main" id="{3CD5DC7F-CF0E-4EC5-9614-277B9609D00A}"/>
              </a:ext>
            </a:extLst>
          </p:cNvPr>
          <p:cNvSpPr>
            <a:spLocks noGrp="1"/>
          </p:cNvSpPr>
          <p:nvPr>
            <p:ph sz="quarter" idx="10"/>
          </p:nvPr>
        </p:nvSpPr>
        <p:spPr/>
        <p:txBody>
          <a:bodyPr/>
          <a:lstStyle/>
          <a:p>
            <a:r>
              <a:rPr lang="en-US" dirty="0"/>
              <a:t>Workflow extensions are a derivative of plug-ins that enable developers to write custom activities that aren't available within the default process activities that are found within the workflow designer</a:t>
            </a:r>
          </a:p>
        </p:txBody>
      </p:sp>
      <p:sp>
        <p:nvSpPr>
          <p:cNvPr id="6" name="Content Placeholder 5">
            <a:extLst>
              <a:ext uri="{FF2B5EF4-FFF2-40B4-BE49-F238E27FC236}">
                <a16:creationId xmlns:a16="http://schemas.microsoft.com/office/drawing/2014/main" id="{841625F3-437E-45A9-BF6E-AFAA8DC70EC5}"/>
              </a:ext>
            </a:extLst>
          </p:cNvPr>
          <p:cNvSpPr>
            <a:spLocks noGrp="1"/>
          </p:cNvSpPr>
          <p:nvPr>
            <p:ph sz="quarter" idx="11"/>
          </p:nvPr>
        </p:nvSpPr>
        <p:spPr/>
        <p:txBody>
          <a:bodyPr/>
          <a:lstStyle/>
          <a:p>
            <a:r>
              <a:rPr lang="en-US" dirty="0"/>
              <a:t>Custom workflow extension assemblies</a:t>
            </a:r>
          </a:p>
          <a:p>
            <a:r>
              <a:rPr lang="en-US" dirty="0"/>
              <a:t>Instead of implementing the </a:t>
            </a:r>
            <a:r>
              <a:rPr lang="en-US" dirty="0" err="1"/>
              <a:t>IPlugin</a:t>
            </a:r>
            <a:r>
              <a:rPr lang="en-US" dirty="0"/>
              <a:t> interface as is done with plug-ins, custom workflow extensions inherit a </a:t>
            </a:r>
            <a:r>
              <a:rPr lang="en-US" dirty="0" err="1"/>
              <a:t>CodeActivity</a:t>
            </a:r>
            <a:r>
              <a:rPr lang="en-US" dirty="0"/>
              <a:t> class.</a:t>
            </a:r>
          </a:p>
          <a:p>
            <a:endParaRPr lang="en-US" dirty="0"/>
          </a:p>
        </p:txBody>
      </p:sp>
    </p:spTree>
    <p:extLst>
      <p:ext uri="{BB962C8B-B14F-4D97-AF65-F5344CB8AC3E}">
        <p14:creationId xmlns:p14="http://schemas.microsoft.com/office/powerpoint/2010/main" val="197627604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Input and output arguments</a:t>
            </a:r>
          </a:p>
        </p:txBody>
      </p:sp>
      <p:sp>
        <p:nvSpPr>
          <p:cNvPr id="3" name="Subtitle"/>
          <p:cNvSpPr>
            <a:spLocks noGrp="1"/>
          </p:cNvSpPr>
          <p:nvPr>
            <p:ph sz="quarter" idx="10"/>
          </p:nvPr>
        </p:nvSpPr>
        <p:spPr>
          <a:xfrm>
            <a:off x="584200" y="1435100"/>
            <a:ext cx="11018838" cy="170688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Custom workflow extensions allow you to define parameters that can be passed to and from your workflow extension by using InArgument and OutArgument objects in conjunction with decorating these objects with Input and Output attributes.</a:t>
            </a:r>
          </a:p>
        </p:txBody>
      </p:sp>
      <p:sp>
        <p:nvSpPr>
          <p:cNvPr id="4" name="New shape"/>
          <p:cNvSpPr/>
          <p:nvPr/>
        </p:nvSpPr>
        <p:spPr>
          <a:xfrm>
            <a:off x="584200" y="3018857"/>
            <a:ext cx="10972800" cy="15367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dirty="0">
                <a:solidFill>
                  <a:srgbClr val="000000"/>
                </a:solidFill>
              </a:rPr>
              <a:t>[Input("Integer input")]</a:t>
            </a:r>
            <a:br>
              <a:rPr sz="1800" dirty="0">
                <a:solidFill>
                  <a:srgbClr val="000000"/>
                </a:solidFill>
              </a:rPr>
            </a:br>
            <a:br>
              <a:rPr sz="1800" dirty="0">
                <a:solidFill>
                  <a:srgbClr val="000000"/>
                </a:solidFill>
              </a:rPr>
            </a:br>
            <a:r>
              <a:rPr sz="1800" dirty="0">
                <a:solidFill>
                  <a:srgbClr val="0000FF"/>
                </a:solidFill>
              </a:rPr>
              <a:t>public</a:t>
            </a:r>
            <a:r>
              <a:rPr sz="1800" dirty="0">
                <a:solidFill>
                  <a:srgbClr val="000000"/>
                </a:solidFill>
              </a:rPr>
              <a:t> </a:t>
            </a:r>
            <a:r>
              <a:rPr sz="1800" dirty="0" err="1">
                <a:solidFill>
                  <a:srgbClr val="000000"/>
                </a:solidFill>
              </a:rPr>
              <a:t>InArgument</a:t>
            </a:r>
            <a:r>
              <a:rPr sz="1800" dirty="0">
                <a:solidFill>
                  <a:srgbClr val="000000"/>
                </a:solidFill>
              </a:rPr>
              <a:t>&lt;</a:t>
            </a:r>
            <a:r>
              <a:rPr sz="1800" dirty="0">
                <a:solidFill>
                  <a:srgbClr val="2B91AF"/>
                </a:solidFill>
              </a:rPr>
              <a:t>int</a:t>
            </a:r>
            <a:r>
              <a:rPr sz="1800" dirty="0">
                <a:solidFill>
                  <a:srgbClr val="000000"/>
                </a:solidFill>
              </a:rPr>
              <a:t>&gt; </a:t>
            </a:r>
            <a:r>
              <a:rPr sz="1800" dirty="0" err="1">
                <a:solidFill>
                  <a:srgbClr val="000000"/>
                </a:solidFill>
              </a:rPr>
              <a:t>IntInput</a:t>
            </a:r>
            <a:r>
              <a:rPr sz="1800" dirty="0">
                <a:solidFill>
                  <a:srgbClr val="000000"/>
                </a:solidFill>
              </a:rPr>
              <a:t> { </a:t>
            </a:r>
            <a:r>
              <a:rPr sz="1800" dirty="0">
                <a:solidFill>
                  <a:srgbClr val="0000FF"/>
                </a:solidFill>
              </a:rPr>
              <a:t>get</a:t>
            </a:r>
            <a:r>
              <a:rPr sz="1800" dirty="0">
                <a:solidFill>
                  <a:srgbClr val="000000"/>
                </a:solidFill>
              </a:rPr>
              <a:t>; </a:t>
            </a:r>
            <a:r>
              <a:rPr sz="1800" dirty="0">
                <a:solidFill>
                  <a:srgbClr val="0000FF"/>
                </a:solidFill>
              </a:rPr>
              <a:t>set</a:t>
            </a:r>
            <a:r>
              <a:rPr sz="1800" dirty="0">
                <a:solidFill>
                  <a:srgbClr val="000000"/>
                </a:solidFill>
              </a:rPr>
              <a:t>; }</a:t>
            </a:r>
          </a:p>
        </p:txBody>
      </p:sp>
      <p:sp>
        <p:nvSpPr>
          <p:cNvPr id="5" name="New shape"/>
          <p:cNvSpPr/>
          <p:nvPr/>
        </p:nvSpPr>
        <p:spPr>
          <a:xfrm>
            <a:off x="584200" y="2653097"/>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C#</a:t>
            </a:r>
          </a:p>
        </p:txBody>
      </p:sp>
      <p:sp>
        <p:nvSpPr>
          <p:cNvPr id="7" name="New shape">
            <a:extLst>
              <a:ext uri="{FF2B5EF4-FFF2-40B4-BE49-F238E27FC236}">
                <a16:creationId xmlns:a16="http://schemas.microsoft.com/office/drawing/2014/main" id="{8D172638-4912-43CF-AB1C-51DC49A8A134}"/>
              </a:ext>
            </a:extLst>
          </p:cNvPr>
          <p:cNvSpPr/>
          <p:nvPr/>
        </p:nvSpPr>
        <p:spPr>
          <a:xfrm>
            <a:off x="584200" y="4884578"/>
            <a:ext cx="10972800" cy="1517403"/>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lang="en-US" sz="1800" dirty="0">
                <a:solidFill>
                  <a:srgbClr val="000000"/>
                </a:solidFill>
              </a:rPr>
              <a:t>[Output("Integer output")]</a:t>
            </a:r>
          </a:p>
          <a:p>
            <a:pPr algn="l">
              <a:lnSpc>
                <a:spcPct val="125000"/>
              </a:lnSpc>
            </a:pPr>
            <a:endParaRPr lang="en-US" sz="1800" dirty="0">
              <a:solidFill>
                <a:srgbClr val="000000"/>
              </a:solidFill>
            </a:endParaRPr>
          </a:p>
          <a:p>
            <a:pPr algn="l">
              <a:lnSpc>
                <a:spcPct val="125000"/>
              </a:lnSpc>
            </a:pPr>
            <a:r>
              <a:rPr lang="en-US" sz="1800" dirty="0">
                <a:solidFill>
                  <a:srgbClr val="000000"/>
                </a:solidFill>
              </a:rPr>
              <a:t>public </a:t>
            </a:r>
            <a:r>
              <a:rPr lang="en-US" sz="1800" dirty="0" err="1">
                <a:solidFill>
                  <a:srgbClr val="000000"/>
                </a:solidFill>
              </a:rPr>
              <a:t>OutArgument</a:t>
            </a:r>
            <a:r>
              <a:rPr lang="en-US" sz="1800" dirty="0">
                <a:solidFill>
                  <a:srgbClr val="000000"/>
                </a:solidFill>
              </a:rPr>
              <a:t>&lt;int&gt; </a:t>
            </a:r>
            <a:r>
              <a:rPr lang="en-US" sz="1800" dirty="0" err="1">
                <a:solidFill>
                  <a:srgbClr val="000000"/>
                </a:solidFill>
              </a:rPr>
              <a:t>IntOutput</a:t>
            </a:r>
            <a:r>
              <a:rPr lang="en-US" sz="1800" dirty="0">
                <a:solidFill>
                  <a:srgbClr val="000000"/>
                </a:solidFill>
              </a:rPr>
              <a:t> { get; set; }</a:t>
            </a:r>
          </a:p>
        </p:txBody>
      </p:sp>
      <p:sp>
        <p:nvSpPr>
          <p:cNvPr id="9" name="New shape">
            <a:extLst>
              <a:ext uri="{FF2B5EF4-FFF2-40B4-BE49-F238E27FC236}">
                <a16:creationId xmlns:a16="http://schemas.microsoft.com/office/drawing/2014/main" id="{6095A19A-B86D-4E0B-B11E-CF3EC57E9917}"/>
              </a:ext>
            </a:extLst>
          </p:cNvPr>
          <p:cNvSpPr/>
          <p:nvPr/>
        </p:nvSpPr>
        <p:spPr>
          <a:xfrm>
            <a:off x="584200" y="4509169"/>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C#</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Input and output arguments</a:t>
            </a:r>
          </a:p>
        </p:txBody>
      </p:sp>
      <p:sp>
        <p:nvSpPr>
          <p:cNvPr id="3" name="Subtitle"/>
          <p:cNvSpPr>
            <a:spLocks noGrp="1"/>
          </p:cNvSpPr>
          <p:nvPr>
            <p:ph sz="quarter" idx="10"/>
          </p:nvPr>
        </p:nvSpPr>
        <p:spPr>
          <a:xfrm>
            <a:off x="584200" y="1435100"/>
            <a:ext cx="11018838" cy="90883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b="0" i="0" dirty="0">
                <a:solidFill>
                  <a:srgbClr val="000000"/>
                </a:solidFill>
                <a:effectLst/>
                <a:latin typeface="Times New Roman" panose="02020603050405020304" pitchFamily="18" charset="0"/>
              </a:rPr>
              <a:t>You can also use the same property as both an input and output argument by including both attributes:</a:t>
            </a:r>
            <a:endParaRPr dirty="0"/>
          </a:p>
        </p:txBody>
      </p:sp>
      <p:sp>
        <p:nvSpPr>
          <p:cNvPr id="4" name="New shape"/>
          <p:cNvSpPr/>
          <p:nvPr/>
        </p:nvSpPr>
        <p:spPr>
          <a:xfrm>
            <a:off x="584200" y="2963841"/>
            <a:ext cx="10972800" cy="1646733"/>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lang="en-US" sz="2000" b="0" i="0" dirty="0">
                <a:solidFill>
                  <a:srgbClr val="999999"/>
                </a:solidFill>
                <a:effectLst/>
                <a:latin typeface="Courier New" panose="02070309020205020404" pitchFamily="49" charset="0"/>
              </a:rPr>
              <a:t>[</a:t>
            </a:r>
            <a:r>
              <a:rPr lang="en-US" sz="2000" b="0" i="0" dirty="0">
                <a:solidFill>
                  <a:srgbClr val="DD4A68"/>
                </a:solidFill>
                <a:effectLst/>
                <a:latin typeface="Courier New" panose="02070309020205020404" pitchFamily="49" charset="0"/>
              </a:rPr>
              <a:t>Input</a:t>
            </a:r>
            <a:r>
              <a:rPr lang="en-US" sz="2000" b="0" i="0" dirty="0">
                <a:solidFill>
                  <a:srgbClr val="999999"/>
                </a:solidFill>
                <a:effectLst/>
                <a:latin typeface="Courier New" panose="02070309020205020404" pitchFamily="49" charset="0"/>
              </a:rPr>
              <a:t>(</a:t>
            </a:r>
            <a:r>
              <a:rPr lang="en-US" sz="2000" b="0" i="0" dirty="0">
                <a:solidFill>
                  <a:srgbClr val="669900"/>
                </a:solidFill>
                <a:effectLst/>
                <a:latin typeface="Courier New" panose="02070309020205020404" pitchFamily="49" charset="0"/>
              </a:rPr>
              <a:t>"Int input"</a:t>
            </a:r>
            <a:r>
              <a:rPr lang="en-US" sz="2000" b="0" i="0" dirty="0">
                <a:solidFill>
                  <a:srgbClr val="999999"/>
                </a:solidFill>
                <a:effectLst/>
                <a:latin typeface="Courier New" panose="02070309020205020404" pitchFamily="49" charset="0"/>
              </a:rPr>
              <a:t>)]</a:t>
            </a:r>
            <a:r>
              <a:rPr lang="en-US" sz="2000" b="0" i="0" dirty="0">
                <a:solidFill>
                  <a:srgbClr val="000000"/>
                </a:solidFill>
                <a:effectLst/>
                <a:latin typeface="Courier New" panose="02070309020205020404" pitchFamily="49" charset="0"/>
              </a:rPr>
              <a:t> </a:t>
            </a:r>
          </a:p>
          <a:p>
            <a:pPr algn="l">
              <a:lnSpc>
                <a:spcPct val="125000"/>
              </a:lnSpc>
            </a:pPr>
            <a:r>
              <a:rPr lang="en-US" sz="2000" b="0" i="0" dirty="0">
                <a:solidFill>
                  <a:srgbClr val="999999"/>
                </a:solidFill>
                <a:effectLst/>
                <a:latin typeface="Courier New" panose="02070309020205020404" pitchFamily="49" charset="0"/>
              </a:rPr>
              <a:t>[</a:t>
            </a:r>
            <a:r>
              <a:rPr lang="en-US" sz="2000" b="0" i="0" dirty="0">
                <a:solidFill>
                  <a:srgbClr val="DD4A68"/>
                </a:solidFill>
                <a:effectLst/>
                <a:latin typeface="Courier New" panose="02070309020205020404" pitchFamily="49" charset="0"/>
              </a:rPr>
              <a:t>Output</a:t>
            </a:r>
            <a:r>
              <a:rPr lang="en-US" sz="2000" b="0" i="0" dirty="0">
                <a:solidFill>
                  <a:srgbClr val="999999"/>
                </a:solidFill>
                <a:effectLst/>
                <a:latin typeface="Courier New" panose="02070309020205020404" pitchFamily="49" charset="0"/>
              </a:rPr>
              <a:t>(</a:t>
            </a:r>
            <a:r>
              <a:rPr lang="en-US" sz="2000" b="0" i="0" dirty="0">
                <a:solidFill>
                  <a:srgbClr val="669900"/>
                </a:solidFill>
                <a:effectLst/>
                <a:latin typeface="Courier New" panose="02070309020205020404" pitchFamily="49" charset="0"/>
              </a:rPr>
              <a:t>"Int output"</a:t>
            </a:r>
            <a:r>
              <a:rPr lang="en-US" sz="2000" b="0" i="0" dirty="0">
                <a:solidFill>
                  <a:srgbClr val="999999"/>
                </a:solidFill>
                <a:effectLst/>
                <a:latin typeface="Courier New" panose="02070309020205020404" pitchFamily="49" charset="0"/>
              </a:rPr>
              <a:t>)]</a:t>
            </a:r>
            <a:r>
              <a:rPr lang="en-US" sz="2000" b="0" i="0" dirty="0">
                <a:solidFill>
                  <a:srgbClr val="000000"/>
                </a:solidFill>
                <a:effectLst/>
                <a:latin typeface="Courier New" panose="02070309020205020404" pitchFamily="49" charset="0"/>
              </a:rPr>
              <a:t> </a:t>
            </a:r>
          </a:p>
          <a:p>
            <a:pPr algn="l">
              <a:lnSpc>
                <a:spcPct val="125000"/>
              </a:lnSpc>
            </a:pPr>
            <a:r>
              <a:rPr lang="en-US" sz="2000" b="0" i="0" dirty="0">
                <a:solidFill>
                  <a:srgbClr val="0077AA"/>
                </a:solidFill>
                <a:effectLst/>
                <a:latin typeface="Courier New" panose="02070309020205020404" pitchFamily="49" charset="0"/>
              </a:rPr>
              <a:t>public</a:t>
            </a:r>
            <a:r>
              <a:rPr lang="en-US" sz="2000" b="0" i="0" dirty="0">
                <a:solidFill>
                  <a:srgbClr val="000000"/>
                </a:solidFill>
                <a:effectLst/>
                <a:latin typeface="Courier New" panose="02070309020205020404" pitchFamily="49" charset="0"/>
              </a:rPr>
              <a:t> </a:t>
            </a:r>
            <a:r>
              <a:rPr lang="en-US" sz="2000" b="0" i="0" dirty="0" err="1">
                <a:solidFill>
                  <a:srgbClr val="000000"/>
                </a:solidFill>
                <a:effectLst/>
                <a:latin typeface="Courier New" panose="02070309020205020404" pitchFamily="49" charset="0"/>
              </a:rPr>
              <a:t>InOutArgument</a:t>
            </a:r>
            <a:r>
              <a:rPr lang="en-US" sz="2000" b="0" i="0" dirty="0">
                <a:solidFill>
                  <a:srgbClr val="9A6E3A"/>
                </a:solidFill>
                <a:effectLst/>
                <a:latin typeface="Courier New" panose="02070309020205020404" pitchFamily="49" charset="0"/>
              </a:rPr>
              <a:t>&lt;</a:t>
            </a:r>
            <a:r>
              <a:rPr lang="en-US" sz="2000" b="0" i="0" dirty="0">
                <a:solidFill>
                  <a:srgbClr val="0077AA"/>
                </a:solidFill>
                <a:effectLst/>
                <a:latin typeface="Courier New" panose="02070309020205020404" pitchFamily="49" charset="0"/>
              </a:rPr>
              <a:t>int</a:t>
            </a:r>
            <a:r>
              <a:rPr lang="en-US" sz="2000" b="0" i="0" dirty="0">
                <a:solidFill>
                  <a:srgbClr val="9A6E3A"/>
                </a:solidFill>
                <a:effectLst/>
                <a:latin typeface="Courier New" panose="02070309020205020404" pitchFamily="49" charset="0"/>
              </a:rPr>
              <a:t>&gt;</a:t>
            </a:r>
            <a:r>
              <a:rPr lang="en-US" sz="2000" b="0" i="0" dirty="0">
                <a:solidFill>
                  <a:srgbClr val="000000"/>
                </a:solidFill>
                <a:effectLst/>
                <a:latin typeface="Courier New" panose="02070309020205020404" pitchFamily="49" charset="0"/>
              </a:rPr>
              <a:t> </a:t>
            </a:r>
            <a:r>
              <a:rPr lang="en-US" sz="2000" b="0" i="0" dirty="0" err="1">
                <a:solidFill>
                  <a:srgbClr val="000000"/>
                </a:solidFill>
                <a:effectLst/>
                <a:latin typeface="Courier New" panose="02070309020205020404" pitchFamily="49" charset="0"/>
              </a:rPr>
              <a:t>IntParameter</a:t>
            </a:r>
            <a:r>
              <a:rPr lang="en-US" sz="2000" b="0" i="0" dirty="0">
                <a:solidFill>
                  <a:srgbClr val="000000"/>
                </a:solidFill>
                <a:effectLst/>
                <a:latin typeface="Courier New" panose="02070309020205020404" pitchFamily="49" charset="0"/>
              </a:rPr>
              <a:t> </a:t>
            </a:r>
            <a:r>
              <a:rPr lang="en-US" sz="2000" b="0" i="0" dirty="0">
                <a:solidFill>
                  <a:srgbClr val="999999"/>
                </a:solidFill>
                <a:effectLst/>
                <a:latin typeface="Courier New" panose="02070309020205020404" pitchFamily="49" charset="0"/>
              </a:rPr>
              <a:t>{</a:t>
            </a:r>
            <a:r>
              <a:rPr lang="en-US" sz="2000" b="0" i="0" dirty="0">
                <a:solidFill>
                  <a:srgbClr val="000000"/>
                </a:solidFill>
                <a:effectLst/>
                <a:latin typeface="Courier New" panose="02070309020205020404" pitchFamily="49" charset="0"/>
              </a:rPr>
              <a:t> </a:t>
            </a:r>
            <a:r>
              <a:rPr lang="en-US" sz="2000" b="0" i="0" dirty="0">
                <a:solidFill>
                  <a:srgbClr val="0077AA"/>
                </a:solidFill>
                <a:effectLst/>
                <a:latin typeface="Courier New" panose="02070309020205020404" pitchFamily="49" charset="0"/>
              </a:rPr>
              <a:t>get</a:t>
            </a:r>
            <a:r>
              <a:rPr lang="en-US" sz="2000" b="0" i="0" dirty="0">
                <a:solidFill>
                  <a:srgbClr val="999999"/>
                </a:solidFill>
                <a:effectLst/>
                <a:latin typeface="Courier New" panose="02070309020205020404" pitchFamily="49" charset="0"/>
              </a:rPr>
              <a:t>;</a:t>
            </a:r>
            <a:r>
              <a:rPr lang="en-US" sz="2000" b="0" i="0" dirty="0">
                <a:solidFill>
                  <a:srgbClr val="000000"/>
                </a:solidFill>
                <a:effectLst/>
                <a:latin typeface="Courier New" panose="02070309020205020404" pitchFamily="49" charset="0"/>
              </a:rPr>
              <a:t> </a:t>
            </a:r>
            <a:r>
              <a:rPr lang="en-US" sz="2000" b="0" i="0" dirty="0">
                <a:solidFill>
                  <a:srgbClr val="0077AA"/>
                </a:solidFill>
                <a:effectLst/>
                <a:latin typeface="Courier New" panose="02070309020205020404" pitchFamily="49" charset="0"/>
              </a:rPr>
              <a:t>set</a:t>
            </a:r>
            <a:r>
              <a:rPr lang="en-US" sz="2000" b="0" i="0" dirty="0">
                <a:solidFill>
                  <a:srgbClr val="999999"/>
                </a:solidFill>
                <a:effectLst/>
                <a:latin typeface="Courier New" panose="02070309020205020404" pitchFamily="49" charset="0"/>
              </a:rPr>
              <a:t>;</a:t>
            </a:r>
            <a:r>
              <a:rPr lang="en-US" sz="2000" b="0" i="0" dirty="0">
                <a:solidFill>
                  <a:srgbClr val="000000"/>
                </a:solidFill>
                <a:effectLst/>
                <a:latin typeface="Courier New" panose="02070309020205020404" pitchFamily="49" charset="0"/>
              </a:rPr>
              <a:t> </a:t>
            </a:r>
            <a:r>
              <a:rPr lang="en-US" sz="2000" b="0" i="0" dirty="0">
                <a:solidFill>
                  <a:srgbClr val="999999"/>
                </a:solidFill>
                <a:effectLst/>
                <a:latin typeface="Courier New" panose="02070309020205020404" pitchFamily="49" charset="0"/>
              </a:rPr>
              <a:t>}</a:t>
            </a:r>
            <a:endParaRPr sz="1800" dirty="0">
              <a:solidFill>
                <a:srgbClr val="000000"/>
              </a:solidFill>
            </a:endParaRPr>
          </a:p>
        </p:txBody>
      </p:sp>
      <p:sp>
        <p:nvSpPr>
          <p:cNvPr id="5" name="New shape"/>
          <p:cNvSpPr/>
          <p:nvPr/>
        </p:nvSpPr>
        <p:spPr>
          <a:xfrm>
            <a:off x="584200" y="2653097"/>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C#</a:t>
            </a:r>
          </a:p>
        </p:txBody>
      </p:sp>
    </p:spTree>
    <p:extLst>
      <p:ext uri="{BB962C8B-B14F-4D97-AF65-F5344CB8AC3E}">
        <p14:creationId xmlns:p14="http://schemas.microsoft.com/office/powerpoint/2010/main" val="75341530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Input and output arguments</a:t>
            </a:r>
          </a:p>
        </p:txBody>
      </p:sp>
      <p:sp>
        <p:nvSpPr>
          <p:cNvPr id="4" name="New shape"/>
          <p:cNvSpPr/>
          <p:nvPr/>
        </p:nvSpPr>
        <p:spPr>
          <a:xfrm>
            <a:off x="499979" y="1371600"/>
            <a:ext cx="10972800" cy="4724498"/>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lang="en-US" sz="2000" b="0" i="0" dirty="0">
                <a:solidFill>
                  <a:srgbClr val="0077AA"/>
                </a:solidFill>
                <a:effectLst/>
                <a:latin typeface="Courier New" panose="02070309020205020404" pitchFamily="49" charset="0"/>
              </a:rPr>
              <a:t>using</a:t>
            </a:r>
            <a:r>
              <a:rPr lang="en-US" sz="2000" b="0" i="0" dirty="0">
                <a:solidFill>
                  <a:srgbClr val="000000"/>
                </a:solidFill>
                <a:effectLst/>
                <a:latin typeface="Courier New" panose="02070309020205020404" pitchFamily="49" charset="0"/>
              </a:rPr>
              <a:t> </a:t>
            </a:r>
            <a:r>
              <a:rPr lang="en-US" sz="2000" b="0" i="0" dirty="0" err="1">
                <a:solidFill>
                  <a:srgbClr val="000000"/>
                </a:solidFill>
                <a:effectLst/>
                <a:latin typeface="Courier New" panose="02070309020205020404" pitchFamily="49" charset="0"/>
              </a:rPr>
              <a:t>Microsoft</a:t>
            </a:r>
            <a:r>
              <a:rPr lang="en-US" sz="2000" b="0" i="0" dirty="0" err="1">
                <a:solidFill>
                  <a:srgbClr val="999999"/>
                </a:solidFill>
                <a:effectLst/>
                <a:latin typeface="Courier New" panose="02070309020205020404" pitchFamily="49" charset="0"/>
              </a:rPr>
              <a:t>.</a:t>
            </a:r>
            <a:r>
              <a:rPr lang="en-US" sz="2000" b="0" i="0" dirty="0" err="1">
                <a:solidFill>
                  <a:srgbClr val="000000"/>
                </a:solidFill>
                <a:effectLst/>
                <a:latin typeface="Courier New" panose="02070309020205020404" pitchFamily="49" charset="0"/>
              </a:rPr>
              <a:t>Xrm</a:t>
            </a:r>
            <a:r>
              <a:rPr lang="en-US" sz="2000" b="0" i="0" dirty="0" err="1">
                <a:solidFill>
                  <a:srgbClr val="999999"/>
                </a:solidFill>
                <a:effectLst/>
                <a:latin typeface="Courier New" panose="02070309020205020404" pitchFamily="49" charset="0"/>
              </a:rPr>
              <a:t>.</a:t>
            </a:r>
            <a:r>
              <a:rPr lang="en-US" sz="2000" b="0" i="0" dirty="0" err="1">
                <a:solidFill>
                  <a:srgbClr val="000000"/>
                </a:solidFill>
                <a:effectLst/>
                <a:latin typeface="Courier New" panose="02070309020205020404" pitchFamily="49" charset="0"/>
              </a:rPr>
              <a:t>Sdk</a:t>
            </a:r>
            <a:r>
              <a:rPr lang="en-US" sz="2000" b="0" i="0" dirty="0" err="1">
                <a:solidFill>
                  <a:srgbClr val="999999"/>
                </a:solidFill>
                <a:effectLst/>
                <a:latin typeface="Courier New" panose="02070309020205020404" pitchFamily="49" charset="0"/>
              </a:rPr>
              <a:t>.</a:t>
            </a:r>
            <a:r>
              <a:rPr lang="en-US" sz="2000" b="0" i="0" dirty="0" err="1">
                <a:solidFill>
                  <a:srgbClr val="000000"/>
                </a:solidFill>
                <a:effectLst/>
                <a:latin typeface="Courier New" panose="02070309020205020404" pitchFamily="49" charset="0"/>
              </a:rPr>
              <a:t>Workflow</a:t>
            </a:r>
            <a:r>
              <a:rPr lang="en-US" sz="2000" b="0" i="0" dirty="0">
                <a:solidFill>
                  <a:srgbClr val="999999"/>
                </a:solidFill>
                <a:effectLst/>
                <a:latin typeface="Courier New" panose="02070309020205020404" pitchFamily="49" charset="0"/>
              </a:rPr>
              <a:t>;</a:t>
            </a:r>
          </a:p>
          <a:p>
            <a:pPr algn="l">
              <a:lnSpc>
                <a:spcPct val="125000"/>
              </a:lnSpc>
            </a:pPr>
            <a:r>
              <a:rPr lang="en-US" sz="2000" b="0" i="0" dirty="0">
                <a:solidFill>
                  <a:srgbClr val="0077AA"/>
                </a:solidFill>
                <a:effectLst/>
                <a:latin typeface="Courier New" panose="02070309020205020404" pitchFamily="49" charset="0"/>
              </a:rPr>
              <a:t>using</a:t>
            </a:r>
            <a:r>
              <a:rPr lang="en-US" sz="2000" b="0" i="0" dirty="0">
                <a:solidFill>
                  <a:srgbClr val="000000"/>
                </a:solidFill>
                <a:effectLst/>
                <a:latin typeface="Courier New" panose="02070309020205020404" pitchFamily="49" charset="0"/>
              </a:rPr>
              <a:t> </a:t>
            </a:r>
            <a:r>
              <a:rPr lang="en-US" sz="2000" b="0" i="0" dirty="0" err="1">
                <a:solidFill>
                  <a:srgbClr val="000000"/>
                </a:solidFill>
                <a:effectLst/>
                <a:latin typeface="Courier New" panose="02070309020205020404" pitchFamily="49" charset="0"/>
              </a:rPr>
              <a:t>System</a:t>
            </a:r>
            <a:r>
              <a:rPr lang="en-US" sz="2000" b="0" i="0" dirty="0" err="1">
                <a:solidFill>
                  <a:srgbClr val="999999"/>
                </a:solidFill>
                <a:effectLst/>
                <a:latin typeface="Courier New" panose="02070309020205020404" pitchFamily="49" charset="0"/>
              </a:rPr>
              <a:t>.</a:t>
            </a:r>
            <a:r>
              <a:rPr lang="en-US" sz="2000" b="0" i="0" dirty="0" err="1">
                <a:solidFill>
                  <a:srgbClr val="000000"/>
                </a:solidFill>
                <a:effectLst/>
                <a:latin typeface="Courier New" panose="02070309020205020404" pitchFamily="49" charset="0"/>
              </a:rPr>
              <a:t>Activities</a:t>
            </a:r>
            <a:r>
              <a:rPr lang="en-US" sz="2000" b="0" i="0" dirty="0">
                <a:solidFill>
                  <a:srgbClr val="999999"/>
                </a:solidFill>
                <a:effectLst/>
                <a:latin typeface="Courier New" panose="02070309020205020404" pitchFamily="49" charset="0"/>
              </a:rPr>
              <a:t>;</a:t>
            </a:r>
            <a:endParaRPr lang="en-US" sz="2000" dirty="0">
              <a:solidFill>
                <a:srgbClr val="000000"/>
              </a:solidFill>
              <a:latin typeface="Courier New" panose="02070309020205020404" pitchFamily="49" charset="0"/>
            </a:endParaRPr>
          </a:p>
          <a:p>
            <a:pPr algn="l">
              <a:lnSpc>
                <a:spcPct val="125000"/>
              </a:lnSpc>
            </a:pPr>
            <a:r>
              <a:rPr lang="en-US" sz="2000" b="0" i="0" dirty="0">
                <a:solidFill>
                  <a:srgbClr val="0077AA"/>
                </a:solidFill>
                <a:effectLst/>
                <a:latin typeface="Courier New" panose="02070309020205020404" pitchFamily="49" charset="0"/>
              </a:rPr>
              <a:t>public</a:t>
            </a:r>
            <a:r>
              <a:rPr lang="en-US" sz="2000" b="0" i="0" dirty="0">
                <a:solidFill>
                  <a:srgbClr val="000000"/>
                </a:solidFill>
                <a:effectLst/>
                <a:latin typeface="Courier New" panose="02070309020205020404" pitchFamily="49" charset="0"/>
              </a:rPr>
              <a:t> </a:t>
            </a:r>
            <a:r>
              <a:rPr lang="en-US" sz="2000" b="0" i="0" dirty="0">
                <a:solidFill>
                  <a:srgbClr val="0077AA"/>
                </a:solidFill>
                <a:effectLst/>
                <a:latin typeface="Courier New" panose="02070309020205020404" pitchFamily="49" charset="0"/>
              </a:rPr>
              <a:t>class</a:t>
            </a:r>
            <a:r>
              <a:rPr lang="en-US" sz="2000" b="0" i="0" dirty="0">
                <a:solidFill>
                  <a:srgbClr val="000000"/>
                </a:solidFill>
                <a:effectLst/>
                <a:latin typeface="Courier New" panose="02070309020205020404" pitchFamily="49" charset="0"/>
              </a:rPr>
              <a:t> </a:t>
            </a:r>
            <a:r>
              <a:rPr lang="en-US" sz="2000" b="0" i="0" dirty="0" err="1">
                <a:solidFill>
                  <a:srgbClr val="DD4A68"/>
                </a:solidFill>
                <a:effectLst/>
                <a:latin typeface="Courier New" panose="02070309020205020404" pitchFamily="49" charset="0"/>
              </a:rPr>
              <a:t>IncrementByTen</a:t>
            </a:r>
            <a:r>
              <a:rPr lang="en-US" sz="2000" b="0" i="0" dirty="0">
                <a:solidFill>
                  <a:srgbClr val="000000"/>
                </a:solidFill>
                <a:effectLst/>
                <a:latin typeface="Courier New" panose="02070309020205020404" pitchFamily="49" charset="0"/>
              </a:rPr>
              <a:t> </a:t>
            </a:r>
            <a:r>
              <a:rPr lang="en-US" sz="2000" b="0" i="0" dirty="0">
                <a:solidFill>
                  <a:srgbClr val="999999"/>
                </a:solidFill>
                <a:effectLst/>
                <a:latin typeface="Courier New" panose="02070309020205020404" pitchFamily="49" charset="0"/>
              </a:rPr>
              <a:t>:</a:t>
            </a:r>
            <a:r>
              <a:rPr lang="en-US" sz="2000" b="0" i="0" dirty="0">
                <a:solidFill>
                  <a:srgbClr val="000000"/>
                </a:solidFill>
                <a:effectLst/>
                <a:latin typeface="Courier New" panose="02070309020205020404" pitchFamily="49" charset="0"/>
              </a:rPr>
              <a:t> </a:t>
            </a:r>
            <a:r>
              <a:rPr lang="en-US" sz="2000" b="0" i="0" dirty="0" err="1">
                <a:solidFill>
                  <a:srgbClr val="DD4A68"/>
                </a:solidFill>
                <a:effectLst/>
                <a:latin typeface="Courier New" panose="02070309020205020404" pitchFamily="49" charset="0"/>
              </a:rPr>
              <a:t>CodeActivity</a:t>
            </a:r>
            <a:r>
              <a:rPr lang="en-US" sz="2000" b="0" i="0" dirty="0">
                <a:solidFill>
                  <a:srgbClr val="000000"/>
                </a:solidFill>
                <a:effectLst/>
                <a:latin typeface="Courier New" panose="02070309020205020404" pitchFamily="49" charset="0"/>
              </a:rPr>
              <a:t> </a:t>
            </a:r>
            <a:r>
              <a:rPr lang="en-US" sz="2000" b="0" i="0" dirty="0">
                <a:solidFill>
                  <a:srgbClr val="999999"/>
                </a:solidFill>
                <a:effectLst/>
                <a:latin typeface="Courier New" panose="02070309020205020404" pitchFamily="49" charset="0"/>
              </a:rPr>
              <a:t>{</a:t>
            </a:r>
          </a:p>
          <a:p>
            <a:pPr algn="l">
              <a:lnSpc>
                <a:spcPct val="125000"/>
              </a:lnSpc>
            </a:pPr>
            <a:r>
              <a:rPr lang="en-US" sz="2000" b="0" i="0" dirty="0">
                <a:solidFill>
                  <a:srgbClr val="999999"/>
                </a:solidFill>
                <a:effectLst/>
                <a:latin typeface="Courier New" panose="02070309020205020404" pitchFamily="49" charset="0"/>
              </a:rPr>
              <a:t>[</a:t>
            </a:r>
            <a:r>
              <a:rPr lang="en-US" sz="2000" b="0" i="0" dirty="0" err="1">
                <a:solidFill>
                  <a:srgbClr val="DD4A68"/>
                </a:solidFill>
                <a:effectLst/>
                <a:latin typeface="Courier New" panose="02070309020205020404" pitchFamily="49" charset="0"/>
              </a:rPr>
              <a:t>RequiredArgument</a:t>
            </a:r>
            <a:r>
              <a:rPr lang="en-US" sz="2000" b="0" i="0" dirty="0">
                <a:solidFill>
                  <a:srgbClr val="999999"/>
                </a:solidFill>
                <a:effectLst/>
                <a:latin typeface="Courier New" panose="02070309020205020404" pitchFamily="49" charset="0"/>
              </a:rPr>
              <a:t>]</a:t>
            </a:r>
            <a:r>
              <a:rPr lang="en-US" sz="2000" b="0" i="0" dirty="0">
                <a:solidFill>
                  <a:srgbClr val="000000"/>
                </a:solidFill>
                <a:effectLst/>
                <a:latin typeface="Courier New" panose="02070309020205020404" pitchFamily="49" charset="0"/>
              </a:rPr>
              <a:t> </a:t>
            </a:r>
          </a:p>
          <a:p>
            <a:pPr algn="l">
              <a:lnSpc>
                <a:spcPct val="125000"/>
              </a:lnSpc>
            </a:pPr>
            <a:r>
              <a:rPr lang="en-US" sz="2000" b="0" i="0" dirty="0">
                <a:solidFill>
                  <a:srgbClr val="999999"/>
                </a:solidFill>
                <a:effectLst/>
                <a:latin typeface="Courier New" panose="02070309020205020404" pitchFamily="49" charset="0"/>
              </a:rPr>
              <a:t>[</a:t>
            </a:r>
            <a:r>
              <a:rPr lang="en-US" sz="2000" b="0" i="0" dirty="0">
                <a:solidFill>
                  <a:srgbClr val="DD4A68"/>
                </a:solidFill>
                <a:effectLst/>
                <a:latin typeface="Courier New" panose="02070309020205020404" pitchFamily="49" charset="0"/>
              </a:rPr>
              <a:t>Input</a:t>
            </a:r>
            <a:r>
              <a:rPr lang="en-US" sz="2000" b="0" i="0" dirty="0">
                <a:solidFill>
                  <a:srgbClr val="999999"/>
                </a:solidFill>
                <a:effectLst/>
                <a:latin typeface="Courier New" panose="02070309020205020404" pitchFamily="49" charset="0"/>
              </a:rPr>
              <a:t>(</a:t>
            </a:r>
            <a:r>
              <a:rPr lang="en-US" sz="2000" b="0" i="0" dirty="0">
                <a:solidFill>
                  <a:srgbClr val="669900"/>
                </a:solidFill>
                <a:effectLst/>
                <a:latin typeface="Courier New" panose="02070309020205020404" pitchFamily="49" charset="0"/>
              </a:rPr>
              <a:t>"Decimal input"</a:t>
            </a:r>
            <a:r>
              <a:rPr lang="en-US" sz="2000" b="0" i="0" dirty="0">
                <a:solidFill>
                  <a:srgbClr val="999999"/>
                </a:solidFill>
                <a:effectLst/>
                <a:latin typeface="Courier New" panose="02070309020205020404" pitchFamily="49" charset="0"/>
              </a:rPr>
              <a:t>)]</a:t>
            </a:r>
            <a:r>
              <a:rPr lang="en-US" sz="2000" b="0" i="0" dirty="0">
                <a:solidFill>
                  <a:srgbClr val="000000"/>
                </a:solidFill>
                <a:effectLst/>
                <a:latin typeface="Courier New" panose="02070309020205020404" pitchFamily="49" charset="0"/>
              </a:rPr>
              <a:t> </a:t>
            </a:r>
          </a:p>
          <a:p>
            <a:pPr algn="l">
              <a:lnSpc>
                <a:spcPct val="125000"/>
              </a:lnSpc>
            </a:pPr>
            <a:r>
              <a:rPr lang="en-US" sz="2000" b="0" i="0" dirty="0">
                <a:solidFill>
                  <a:srgbClr val="0077AA"/>
                </a:solidFill>
                <a:effectLst/>
                <a:latin typeface="Courier New" panose="02070309020205020404" pitchFamily="49" charset="0"/>
              </a:rPr>
              <a:t>public</a:t>
            </a:r>
            <a:r>
              <a:rPr lang="en-US" sz="2000" b="0" i="0" dirty="0">
                <a:solidFill>
                  <a:srgbClr val="000000"/>
                </a:solidFill>
                <a:effectLst/>
                <a:latin typeface="Courier New" panose="02070309020205020404" pitchFamily="49" charset="0"/>
              </a:rPr>
              <a:t> </a:t>
            </a:r>
            <a:r>
              <a:rPr lang="en-US" sz="2000" b="0" i="0" dirty="0" err="1">
                <a:solidFill>
                  <a:srgbClr val="000000"/>
                </a:solidFill>
                <a:effectLst/>
                <a:latin typeface="Courier New" panose="02070309020205020404" pitchFamily="49" charset="0"/>
              </a:rPr>
              <a:t>InArgument</a:t>
            </a:r>
            <a:r>
              <a:rPr lang="en-US" sz="2000" b="0" i="0" dirty="0">
                <a:solidFill>
                  <a:srgbClr val="9A6E3A"/>
                </a:solidFill>
                <a:effectLst/>
                <a:latin typeface="Courier New" panose="02070309020205020404" pitchFamily="49" charset="0"/>
              </a:rPr>
              <a:t>&lt;</a:t>
            </a:r>
            <a:r>
              <a:rPr lang="en-US" sz="2000" b="0" i="0" dirty="0">
                <a:solidFill>
                  <a:srgbClr val="0077AA"/>
                </a:solidFill>
                <a:effectLst/>
                <a:latin typeface="Courier New" panose="02070309020205020404" pitchFamily="49" charset="0"/>
              </a:rPr>
              <a:t>decimal</a:t>
            </a:r>
            <a:r>
              <a:rPr lang="en-US" sz="2000" b="0" i="0" dirty="0">
                <a:solidFill>
                  <a:srgbClr val="9A6E3A"/>
                </a:solidFill>
                <a:effectLst/>
                <a:latin typeface="Courier New" panose="02070309020205020404" pitchFamily="49" charset="0"/>
              </a:rPr>
              <a:t>&gt;</a:t>
            </a:r>
            <a:r>
              <a:rPr lang="en-US" sz="2000" b="0" i="0" dirty="0">
                <a:solidFill>
                  <a:srgbClr val="000000"/>
                </a:solidFill>
                <a:effectLst/>
                <a:latin typeface="Courier New" panose="02070309020205020404" pitchFamily="49" charset="0"/>
              </a:rPr>
              <a:t> </a:t>
            </a:r>
            <a:r>
              <a:rPr lang="en-US" sz="2000" b="0" i="0" dirty="0" err="1">
                <a:solidFill>
                  <a:srgbClr val="000000"/>
                </a:solidFill>
                <a:effectLst/>
                <a:latin typeface="Courier New" panose="02070309020205020404" pitchFamily="49" charset="0"/>
              </a:rPr>
              <a:t>DecInput</a:t>
            </a:r>
            <a:r>
              <a:rPr lang="en-US" sz="2000" b="0" i="0" dirty="0">
                <a:solidFill>
                  <a:srgbClr val="000000"/>
                </a:solidFill>
                <a:effectLst/>
                <a:latin typeface="Courier New" panose="02070309020205020404" pitchFamily="49" charset="0"/>
              </a:rPr>
              <a:t> </a:t>
            </a:r>
            <a:r>
              <a:rPr lang="en-US" sz="2000" b="0" i="0" dirty="0">
                <a:solidFill>
                  <a:srgbClr val="999999"/>
                </a:solidFill>
                <a:effectLst/>
                <a:latin typeface="Courier New" panose="02070309020205020404" pitchFamily="49" charset="0"/>
              </a:rPr>
              <a:t>{</a:t>
            </a:r>
            <a:r>
              <a:rPr lang="en-US" sz="2000" b="0" i="0" dirty="0">
                <a:solidFill>
                  <a:srgbClr val="000000"/>
                </a:solidFill>
                <a:effectLst/>
                <a:latin typeface="Courier New" panose="02070309020205020404" pitchFamily="49" charset="0"/>
              </a:rPr>
              <a:t> </a:t>
            </a:r>
            <a:r>
              <a:rPr lang="en-US" sz="2000" b="0" i="0" dirty="0">
                <a:solidFill>
                  <a:srgbClr val="0077AA"/>
                </a:solidFill>
                <a:effectLst/>
                <a:latin typeface="Courier New" panose="02070309020205020404" pitchFamily="49" charset="0"/>
              </a:rPr>
              <a:t>get</a:t>
            </a:r>
            <a:r>
              <a:rPr lang="en-US" sz="2000" b="0" i="0" dirty="0">
                <a:solidFill>
                  <a:srgbClr val="999999"/>
                </a:solidFill>
                <a:effectLst/>
                <a:latin typeface="Courier New" panose="02070309020205020404" pitchFamily="49" charset="0"/>
              </a:rPr>
              <a:t>;</a:t>
            </a:r>
            <a:r>
              <a:rPr lang="en-US" sz="2000" b="0" i="0" dirty="0">
                <a:solidFill>
                  <a:srgbClr val="000000"/>
                </a:solidFill>
                <a:effectLst/>
                <a:latin typeface="Courier New" panose="02070309020205020404" pitchFamily="49" charset="0"/>
              </a:rPr>
              <a:t> </a:t>
            </a:r>
            <a:r>
              <a:rPr lang="en-US" sz="2000" b="0" i="0" dirty="0">
                <a:solidFill>
                  <a:srgbClr val="0077AA"/>
                </a:solidFill>
                <a:effectLst/>
                <a:latin typeface="Courier New" panose="02070309020205020404" pitchFamily="49" charset="0"/>
              </a:rPr>
              <a:t>set</a:t>
            </a:r>
            <a:r>
              <a:rPr lang="en-US" sz="2000" b="0" i="0" dirty="0">
                <a:solidFill>
                  <a:srgbClr val="999999"/>
                </a:solidFill>
                <a:effectLst/>
                <a:latin typeface="Courier New" panose="02070309020205020404" pitchFamily="49" charset="0"/>
              </a:rPr>
              <a:t>;</a:t>
            </a:r>
            <a:r>
              <a:rPr lang="en-US" sz="2000" b="0" i="0" dirty="0">
                <a:solidFill>
                  <a:srgbClr val="000000"/>
                </a:solidFill>
                <a:effectLst/>
                <a:latin typeface="Courier New" panose="02070309020205020404" pitchFamily="49" charset="0"/>
              </a:rPr>
              <a:t> </a:t>
            </a:r>
            <a:r>
              <a:rPr lang="en-US" sz="2000" b="0" i="0" dirty="0">
                <a:solidFill>
                  <a:srgbClr val="999999"/>
                </a:solidFill>
                <a:effectLst/>
                <a:latin typeface="Courier New" panose="02070309020205020404" pitchFamily="49" charset="0"/>
              </a:rPr>
              <a:t>}</a:t>
            </a:r>
            <a:r>
              <a:rPr lang="en-US" sz="2000" b="0" i="0" dirty="0">
                <a:solidFill>
                  <a:srgbClr val="000000"/>
                </a:solidFill>
                <a:effectLst/>
                <a:latin typeface="Courier New" panose="02070309020205020404" pitchFamily="49" charset="0"/>
              </a:rPr>
              <a:t> </a:t>
            </a:r>
          </a:p>
          <a:p>
            <a:pPr algn="l">
              <a:lnSpc>
                <a:spcPct val="125000"/>
              </a:lnSpc>
            </a:pPr>
            <a:r>
              <a:rPr lang="en-US" sz="2000" b="0" i="0" dirty="0">
                <a:solidFill>
                  <a:srgbClr val="999999"/>
                </a:solidFill>
                <a:effectLst/>
                <a:latin typeface="Courier New" panose="02070309020205020404" pitchFamily="49" charset="0"/>
              </a:rPr>
              <a:t>[</a:t>
            </a:r>
            <a:r>
              <a:rPr lang="en-US" sz="2000" b="0" i="0" dirty="0">
                <a:solidFill>
                  <a:srgbClr val="DD4A68"/>
                </a:solidFill>
                <a:effectLst/>
                <a:latin typeface="Courier New" panose="02070309020205020404" pitchFamily="49" charset="0"/>
              </a:rPr>
              <a:t>Output</a:t>
            </a:r>
            <a:r>
              <a:rPr lang="en-US" sz="2000" b="0" i="0" dirty="0">
                <a:solidFill>
                  <a:srgbClr val="999999"/>
                </a:solidFill>
                <a:effectLst/>
                <a:latin typeface="Courier New" panose="02070309020205020404" pitchFamily="49" charset="0"/>
              </a:rPr>
              <a:t>(</a:t>
            </a:r>
            <a:r>
              <a:rPr lang="en-US" sz="2000" b="0" i="0" dirty="0">
                <a:solidFill>
                  <a:srgbClr val="669900"/>
                </a:solidFill>
                <a:effectLst/>
                <a:latin typeface="Courier New" panose="02070309020205020404" pitchFamily="49" charset="0"/>
              </a:rPr>
              <a:t>"Decimal output"</a:t>
            </a:r>
            <a:r>
              <a:rPr lang="en-US" sz="2000" b="0" i="0" dirty="0">
                <a:solidFill>
                  <a:srgbClr val="999999"/>
                </a:solidFill>
                <a:effectLst/>
                <a:latin typeface="Courier New" panose="02070309020205020404" pitchFamily="49" charset="0"/>
              </a:rPr>
              <a:t>)]</a:t>
            </a:r>
            <a:r>
              <a:rPr lang="en-US" sz="2000" b="0" i="0" dirty="0">
                <a:solidFill>
                  <a:srgbClr val="000000"/>
                </a:solidFill>
                <a:effectLst/>
                <a:latin typeface="Courier New" panose="02070309020205020404" pitchFamily="49" charset="0"/>
              </a:rPr>
              <a:t> </a:t>
            </a:r>
          </a:p>
          <a:p>
            <a:pPr algn="l">
              <a:lnSpc>
                <a:spcPct val="125000"/>
              </a:lnSpc>
            </a:pPr>
            <a:r>
              <a:rPr lang="en-US" sz="2000" b="0" i="0" dirty="0">
                <a:solidFill>
                  <a:srgbClr val="0077AA"/>
                </a:solidFill>
                <a:effectLst/>
                <a:latin typeface="Courier New" panose="02070309020205020404" pitchFamily="49" charset="0"/>
              </a:rPr>
              <a:t>public</a:t>
            </a:r>
            <a:r>
              <a:rPr lang="en-US" sz="2000" b="0" i="0" dirty="0">
                <a:solidFill>
                  <a:srgbClr val="000000"/>
                </a:solidFill>
                <a:effectLst/>
                <a:latin typeface="Courier New" panose="02070309020205020404" pitchFamily="49" charset="0"/>
              </a:rPr>
              <a:t> </a:t>
            </a:r>
            <a:r>
              <a:rPr lang="en-US" sz="2000" b="0" i="0" dirty="0" err="1">
                <a:solidFill>
                  <a:srgbClr val="000000"/>
                </a:solidFill>
                <a:effectLst/>
                <a:latin typeface="Courier New" panose="02070309020205020404" pitchFamily="49" charset="0"/>
              </a:rPr>
              <a:t>OutArgument</a:t>
            </a:r>
            <a:r>
              <a:rPr lang="en-US" sz="2000" b="0" i="0" dirty="0">
                <a:solidFill>
                  <a:srgbClr val="9A6E3A"/>
                </a:solidFill>
                <a:effectLst/>
                <a:latin typeface="Courier New" panose="02070309020205020404" pitchFamily="49" charset="0"/>
              </a:rPr>
              <a:t>&lt;</a:t>
            </a:r>
            <a:r>
              <a:rPr lang="en-US" sz="2000" b="0" i="0" dirty="0">
                <a:solidFill>
                  <a:srgbClr val="0077AA"/>
                </a:solidFill>
                <a:effectLst/>
                <a:latin typeface="Courier New" panose="02070309020205020404" pitchFamily="49" charset="0"/>
              </a:rPr>
              <a:t>decimal</a:t>
            </a:r>
            <a:r>
              <a:rPr lang="en-US" sz="2000" b="0" i="0" dirty="0">
                <a:solidFill>
                  <a:srgbClr val="9A6E3A"/>
                </a:solidFill>
                <a:effectLst/>
                <a:latin typeface="Courier New" panose="02070309020205020404" pitchFamily="49" charset="0"/>
              </a:rPr>
              <a:t>&gt;</a:t>
            </a:r>
            <a:r>
              <a:rPr lang="en-US" sz="2000" b="0" i="0" dirty="0">
                <a:solidFill>
                  <a:srgbClr val="000000"/>
                </a:solidFill>
                <a:effectLst/>
                <a:latin typeface="Courier New" panose="02070309020205020404" pitchFamily="49" charset="0"/>
              </a:rPr>
              <a:t> </a:t>
            </a:r>
            <a:r>
              <a:rPr lang="en-US" sz="2000" b="0" i="0" dirty="0" err="1">
                <a:solidFill>
                  <a:srgbClr val="000000"/>
                </a:solidFill>
                <a:effectLst/>
                <a:latin typeface="Courier New" panose="02070309020205020404" pitchFamily="49" charset="0"/>
              </a:rPr>
              <a:t>DecOutput</a:t>
            </a:r>
            <a:r>
              <a:rPr lang="en-US" sz="2000" b="0" i="0" dirty="0">
                <a:solidFill>
                  <a:srgbClr val="000000"/>
                </a:solidFill>
                <a:effectLst/>
                <a:latin typeface="Courier New" panose="02070309020205020404" pitchFamily="49" charset="0"/>
              </a:rPr>
              <a:t> </a:t>
            </a:r>
            <a:r>
              <a:rPr lang="en-US" sz="2000" b="0" i="0" dirty="0">
                <a:solidFill>
                  <a:srgbClr val="999999"/>
                </a:solidFill>
                <a:effectLst/>
                <a:latin typeface="Courier New" panose="02070309020205020404" pitchFamily="49" charset="0"/>
              </a:rPr>
              <a:t>{</a:t>
            </a:r>
            <a:r>
              <a:rPr lang="en-US" sz="2000" b="0" i="0" dirty="0">
                <a:solidFill>
                  <a:srgbClr val="000000"/>
                </a:solidFill>
                <a:effectLst/>
                <a:latin typeface="Courier New" panose="02070309020205020404" pitchFamily="49" charset="0"/>
              </a:rPr>
              <a:t> </a:t>
            </a:r>
            <a:r>
              <a:rPr lang="en-US" sz="2000" b="0" i="0" dirty="0">
                <a:solidFill>
                  <a:srgbClr val="0077AA"/>
                </a:solidFill>
                <a:effectLst/>
                <a:latin typeface="Courier New" panose="02070309020205020404" pitchFamily="49" charset="0"/>
              </a:rPr>
              <a:t>get</a:t>
            </a:r>
            <a:r>
              <a:rPr lang="en-US" sz="2000" b="0" i="0" dirty="0">
                <a:solidFill>
                  <a:srgbClr val="999999"/>
                </a:solidFill>
                <a:effectLst/>
                <a:latin typeface="Courier New" panose="02070309020205020404" pitchFamily="49" charset="0"/>
              </a:rPr>
              <a:t>;</a:t>
            </a:r>
            <a:r>
              <a:rPr lang="en-US" sz="2000" b="0" i="0" dirty="0">
                <a:solidFill>
                  <a:srgbClr val="000000"/>
                </a:solidFill>
                <a:effectLst/>
                <a:latin typeface="Courier New" panose="02070309020205020404" pitchFamily="49" charset="0"/>
              </a:rPr>
              <a:t> </a:t>
            </a:r>
            <a:r>
              <a:rPr lang="en-US" sz="2000" b="0" i="0" dirty="0">
                <a:solidFill>
                  <a:srgbClr val="0077AA"/>
                </a:solidFill>
                <a:effectLst/>
                <a:latin typeface="Courier New" panose="02070309020205020404" pitchFamily="49" charset="0"/>
              </a:rPr>
              <a:t>set</a:t>
            </a:r>
            <a:r>
              <a:rPr lang="en-US" sz="2000" b="0" i="0" dirty="0">
                <a:solidFill>
                  <a:srgbClr val="999999"/>
                </a:solidFill>
                <a:effectLst/>
                <a:latin typeface="Courier New" panose="02070309020205020404" pitchFamily="49" charset="0"/>
              </a:rPr>
              <a:t>;</a:t>
            </a:r>
            <a:r>
              <a:rPr lang="en-US" sz="2000" b="0" i="0" dirty="0">
                <a:solidFill>
                  <a:srgbClr val="000000"/>
                </a:solidFill>
                <a:effectLst/>
                <a:latin typeface="Courier New" panose="02070309020205020404" pitchFamily="49" charset="0"/>
              </a:rPr>
              <a:t> </a:t>
            </a:r>
            <a:r>
              <a:rPr lang="en-US" sz="2000" b="0" i="0" dirty="0">
                <a:solidFill>
                  <a:srgbClr val="999999"/>
                </a:solidFill>
                <a:effectLst/>
                <a:latin typeface="Courier New" panose="02070309020205020404" pitchFamily="49" charset="0"/>
              </a:rPr>
              <a:t>}</a:t>
            </a:r>
            <a:r>
              <a:rPr lang="en-US" sz="2000" b="0" i="0" dirty="0">
                <a:solidFill>
                  <a:srgbClr val="000000"/>
                </a:solidFill>
                <a:effectLst/>
                <a:latin typeface="Courier New" panose="02070309020205020404" pitchFamily="49" charset="0"/>
              </a:rPr>
              <a:t> </a:t>
            </a:r>
          </a:p>
          <a:p>
            <a:pPr algn="l">
              <a:lnSpc>
                <a:spcPct val="125000"/>
              </a:lnSpc>
            </a:pPr>
            <a:r>
              <a:rPr lang="en-US" sz="2000" b="0" i="0" dirty="0">
                <a:solidFill>
                  <a:srgbClr val="0077AA"/>
                </a:solidFill>
                <a:effectLst/>
                <a:latin typeface="Courier New" panose="02070309020205020404" pitchFamily="49" charset="0"/>
              </a:rPr>
              <a:t>protected</a:t>
            </a:r>
            <a:r>
              <a:rPr lang="en-US" sz="2000" b="0" i="0" dirty="0">
                <a:solidFill>
                  <a:srgbClr val="000000"/>
                </a:solidFill>
                <a:effectLst/>
                <a:latin typeface="Courier New" panose="02070309020205020404" pitchFamily="49" charset="0"/>
              </a:rPr>
              <a:t> </a:t>
            </a:r>
            <a:r>
              <a:rPr lang="en-US" sz="2000" b="0" i="0" dirty="0">
                <a:solidFill>
                  <a:srgbClr val="0077AA"/>
                </a:solidFill>
                <a:effectLst/>
                <a:latin typeface="Courier New" panose="02070309020205020404" pitchFamily="49" charset="0"/>
              </a:rPr>
              <a:t>override</a:t>
            </a:r>
            <a:r>
              <a:rPr lang="en-US" sz="2000" b="0" i="0" dirty="0">
                <a:solidFill>
                  <a:srgbClr val="000000"/>
                </a:solidFill>
                <a:effectLst/>
                <a:latin typeface="Courier New" panose="02070309020205020404" pitchFamily="49" charset="0"/>
              </a:rPr>
              <a:t> </a:t>
            </a:r>
            <a:r>
              <a:rPr lang="en-US" sz="2000" b="0" i="0" dirty="0">
                <a:solidFill>
                  <a:srgbClr val="0077AA"/>
                </a:solidFill>
                <a:effectLst/>
                <a:latin typeface="Courier New" panose="02070309020205020404" pitchFamily="49" charset="0"/>
              </a:rPr>
              <a:t>void</a:t>
            </a:r>
            <a:r>
              <a:rPr lang="en-US" sz="2000" b="0" i="0" dirty="0">
                <a:solidFill>
                  <a:srgbClr val="000000"/>
                </a:solidFill>
                <a:effectLst/>
                <a:latin typeface="Courier New" panose="02070309020205020404" pitchFamily="49" charset="0"/>
              </a:rPr>
              <a:t> </a:t>
            </a:r>
            <a:r>
              <a:rPr lang="en-US" sz="2000" b="0" i="0" dirty="0">
                <a:solidFill>
                  <a:srgbClr val="DD4A68"/>
                </a:solidFill>
                <a:effectLst/>
                <a:latin typeface="Courier New" panose="02070309020205020404" pitchFamily="49" charset="0"/>
              </a:rPr>
              <a:t>Execute</a:t>
            </a:r>
            <a:r>
              <a:rPr lang="en-US" sz="2000" b="0" i="0" dirty="0">
                <a:solidFill>
                  <a:srgbClr val="999999"/>
                </a:solidFill>
                <a:effectLst/>
                <a:latin typeface="Courier New" panose="02070309020205020404" pitchFamily="49" charset="0"/>
              </a:rPr>
              <a:t>(</a:t>
            </a:r>
            <a:r>
              <a:rPr lang="en-US" sz="2000" b="0" i="0" dirty="0" err="1">
                <a:solidFill>
                  <a:srgbClr val="DD4A68"/>
                </a:solidFill>
                <a:effectLst/>
                <a:latin typeface="Courier New" panose="02070309020205020404" pitchFamily="49" charset="0"/>
              </a:rPr>
              <a:t>CodeActivityContext</a:t>
            </a:r>
            <a:r>
              <a:rPr lang="en-US" sz="2000" b="0" i="0" dirty="0">
                <a:solidFill>
                  <a:srgbClr val="000000"/>
                </a:solidFill>
                <a:effectLst/>
                <a:latin typeface="Courier New" panose="02070309020205020404" pitchFamily="49" charset="0"/>
              </a:rPr>
              <a:t> context</a:t>
            </a:r>
            <a:r>
              <a:rPr lang="en-US" sz="2000" b="0" i="0" dirty="0">
                <a:solidFill>
                  <a:srgbClr val="999999"/>
                </a:solidFill>
                <a:effectLst/>
                <a:latin typeface="Courier New" panose="02070309020205020404" pitchFamily="49" charset="0"/>
              </a:rPr>
              <a:t>)</a:t>
            </a:r>
            <a:r>
              <a:rPr lang="en-US" sz="2000" b="0" i="0" dirty="0">
                <a:solidFill>
                  <a:srgbClr val="000000"/>
                </a:solidFill>
                <a:effectLst/>
                <a:latin typeface="Courier New" panose="02070309020205020404" pitchFamily="49" charset="0"/>
              </a:rPr>
              <a:t> </a:t>
            </a:r>
            <a:r>
              <a:rPr lang="en-US" sz="2000" b="0" i="0" dirty="0">
                <a:solidFill>
                  <a:srgbClr val="999999"/>
                </a:solidFill>
                <a:effectLst/>
                <a:latin typeface="Courier New" panose="02070309020205020404" pitchFamily="49" charset="0"/>
              </a:rPr>
              <a:t>{</a:t>
            </a:r>
            <a:r>
              <a:rPr lang="en-US" sz="2000" b="0" i="0" dirty="0">
                <a:solidFill>
                  <a:srgbClr val="000000"/>
                </a:solidFill>
                <a:effectLst/>
                <a:latin typeface="Courier New" panose="02070309020205020404" pitchFamily="49" charset="0"/>
              </a:rPr>
              <a:t> </a:t>
            </a:r>
            <a:r>
              <a:rPr lang="en-US" sz="2000" b="0" i="0" dirty="0">
                <a:solidFill>
                  <a:srgbClr val="0077AA"/>
                </a:solidFill>
                <a:effectLst/>
                <a:latin typeface="Courier New" panose="02070309020205020404" pitchFamily="49" charset="0"/>
              </a:rPr>
              <a:t>decimal</a:t>
            </a:r>
            <a:r>
              <a:rPr lang="en-US" sz="2000" b="0" i="0" dirty="0">
                <a:solidFill>
                  <a:srgbClr val="000000"/>
                </a:solidFill>
                <a:effectLst/>
                <a:latin typeface="Courier New" panose="02070309020205020404" pitchFamily="49" charset="0"/>
              </a:rPr>
              <a:t> input </a:t>
            </a:r>
            <a:r>
              <a:rPr lang="en-US" sz="2000" b="0" i="0" dirty="0">
                <a:solidFill>
                  <a:srgbClr val="9A6E3A"/>
                </a:solidFill>
                <a:effectLst/>
                <a:latin typeface="Courier New" panose="02070309020205020404" pitchFamily="49" charset="0"/>
              </a:rPr>
              <a:t>=</a:t>
            </a:r>
            <a:r>
              <a:rPr lang="en-US" sz="2000" b="0" i="0" dirty="0">
                <a:solidFill>
                  <a:srgbClr val="000000"/>
                </a:solidFill>
                <a:effectLst/>
                <a:latin typeface="Courier New" panose="02070309020205020404" pitchFamily="49" charset="0"/>
              </a:rPr>
              <a:t> </a:t>
            </a:r>
            <a:r>
              <a:rPr lang="en-US" sz="2000" b="0" i="0" dirty="0" err="1">
                <a:solidFill>
                  <a:srgbClr val="000000"/>
                </a:solidFill>
                <a:effectLst/>
                <a:latin typeface="Courier New" panose="02070309020205020404" pitchFamily="49" charset="0"/>
              </a:rPr>
              <a:t>DecInput</a:t>
            </a:r>
            <a:r>
              <a:rPr lang="en-US" sz="2000" b="0" i="0" dirty="0" err="1">
                <a:solidFill>
                  <a:srgbClr val="999999"/>
                </a:solidFill>
                <a:effectLst/>
                <a:latin typeface="Courier New" panose="02070309020205020404" pitchFamily="49" charset="0"/>
              </a:rPr>
              <a:t>.</a:t>
            </a:r>
            <a:r>
              <a:rPr lang="en-US" sz="2000" b="0" i="0" dirty="0" err="1">
                <a:solidFill>
                  <a:srgbClr val="DD4A68"/>
                </a:solidFill>
                <a:effectLst/>
                <a:latin typeface="Courier New" panose="02070309020205020404" pitchFamily="49" charset="0"/>
              </a:rPr>
              <a:t>Get</a:t>
            </a:r>
            <a:r>
              <a:rPr lang="en-US" sz="2000" b="0" i="0" dirty="0">
                <a:solidFill>
                  <a:srgbClr val="999999"/>
                </a:solidFill>
                <a:effectLst/>
                <a:latin typeface="Courier New" panose="02070309020205020404" pitchFamily="49" charset="0"/>
              </a:rPr>
              <a:t>(</a:t>
            </a:r>
            <a:r>
              <a:rPr lang="en-US" sz="2000" b="0" i="0" dirty="0">
                <a:solidFill>
                  <a:srgbClr val="000000"/>
                </a:solidFill>
                <a:effectLst/>
                <a:latin typeface="Courier New" panose="02070309020205020404" pitchFamily="49" charset="0"/>
              </a:rPr>
              <a:t>context</a:t>
            </a:r>
            <a:r>
              <a:rPr lang="en-US" sz="2000" b="0" i="0" dirty="0">
                <a:solidFill>
                  <a:srgbClr val="999999"/>
                </a:solidFill>
                <a:effectLst/>
                <a:latin typeface="Courier New" panose="02070309020205020404" pitchFamily="49" charset="0"/>
              </a:rPr>
              <a:t>);</a:t>
            </a:r>
            <a:r>
              <a:rPr lang="en-US" sz="2000" b="0" i="0" dirty="0">
                <a:solidFill>
                  <a:srgbClr val="000000"/>
                </a:solidFill>
                <a:effectLst/>
                <a:latin typeface="Courier New" panose="02070309020205020404" pitchFamily="49" charset="0"/>
              </a:rPr>
              <a:t> </a:t>
            </a:r>
          </a:p>
          <a:p>
            <a:pPr algn="l">
              <a:lnSpc>
                <a:spcPct val="125000"/>
              </a:lnSpc>
            </a:pPr>
            <a:r>
              <a:rPr lang="en-US" sz="2000" b="0" i="0" dirty="0" err="1">
                <a:solidFill>
                  <a:srgbClr val="000000"/>
                </a:solidFill>
                <a:effectLst/>
                <a:latin typeface="Courier New" panose="02070309020205020404" pitchFamily="49" charset="0"/>
              </a:rPr>
              <a:t>DecOutput</a:t>
            </a:r>
            <a:r>
              <a:rPr lang="en-US" sz="2000" b="0" i="0" dirty="0" err="1">
                <a:solidFill>
                  <a:srgbClr val="999999"/>
                </a:solidFill>
                <a:effectLst/>
                <a:latin typeface="Courier New" panose="02070309020205020404" pitchFamily="49" charset="0"/>
              </a:rPr>
              <a:t>.</a:t>
            </a:r>
            <a:r>
              <a:rPr lang="en-US" sz="2000" b="0" i="0" dirty="0" err="1">
                <a:solidFill>
                  <a:srgbClr val="DD4A68"/>
                </a:solidFill>
                <a:effectLst/>
                <a:latin typeface="Courier New" panose="02070309020205020404" pitchFamily="49" charset="0"/>
              </a:rPr>
              <a:t>Set</a:t>
            </a:r>
            <a:r>
              <a:rPr lang="en-US" sz="2000" b="0" i="0" dirty="0">
                <a:solidFill>
                  <a:srgbClr val="999999"/>
                </a:solidFill>
                <a:effectLst/>
                <a:latin typeface="Courier New" panose="02070309020205020404" pitchFamily="49" charset="0"/>
              </a:rPr>
              <a:t>(</a:t>
            </a:r>
            <a:r>
              <a:rPr lang="en-US" sz="2000" b="0" i="0" dirty="0">
                <a:solidFill>
                  <a:srgbClr val="000000"/>
                </a:solidFill>
                <a:effectLst/>
                <a:latin typeface="Courier New" panose="02070309020205020404" pitchFamily="49" charset="0"/>
              </a:rPr>
              <a:t>context</a:t>
            </a:r>
            <a:r>
              <a:rPr lang="en-US" sz="2000" b="0" i="0" dirty="0">
                <a:solidFill>
                  <a:srgbClr val="999999"/>
                </a:solidFill>
                <a:effectLst/>
                <a:latin typeface="Courier New" panose="02070309020205020404" pitchFamily="49" charset="0"/>
              </a:rPr>
              <a:t>,</a:t>
            </a:r>
            <a:r>
              <a:rPr lang="en-US" sz="2000" b="0" i="0" dirty="0">
                <a:solidFill>
                  <a:srgbClr val="000000"/>
                </a:solidFill>
                <a:effectLst/>
                <a:latin typeface="Courier New" panose="02070309020205020404" pitchFamily="49" charset="0"/>
              </a:rPr>
              <a:t> input </a:t>
            </a:r>
            <a:r>
              <a:rPr lang="en-US" sz="2000" b="0" i="0" dirty="0">
                <a:solidFill>
                  <a:srgbClr val="9A6E3A"/>
                </a:solidFill>
                <a:effectLst/>
                <a:latin typeface="Courier New" panose="02070309020205020404" pitchFamily="49" charset="0"/>
              </a:rPr>
              <a:t>+</a:t>
            </a:r>
            <a:r>
              <a:rPr lang="en-US" sz="2000" b="0" i="0" dirty="0">
                <a:solidFill>
                  <a:srgbClr val="000000"/>
                </a:solidFill>
                <a:effectLst/>
                <a:latin typeface="Courier New" panose="02070309020205020404" pitchFamily="49" charset="0"/>
              </a:rPr>
              <a:t> </a:t>
            </a:r>
            <a:r>
              <a:rPr lang="en-US" sz="2000" b="0" i="0" dirty="0">
                <a:solidFill>
                  <a:srgbClr val="990055"/>
                </a:solidFill>
                <a:effectLst/>
                <a:latin typeface="Courier New" panose="02070309020205020404" pitchFamily="49" charset="0"/>
              </a:rPr>
              <a:t>10</a:t>
            </a:r>
            <a:r>
              <a:rPr lang="en-US" sz="2000" b="0" i="0" dirty="0">
                <a:solidFill>
                  <a:srgbClr val="999999"/>
                </a:solidFill>
                <a:effectLst/>
                <a:latin typeface="Courier New" panose="02070309020205020404" pitchFamily="49" charset="0"/>
              </a:rPr>
              <a:t>);</a:t>
            </a:r>
            <a:r>
              <a:rPr lang="en-US" sz="2000" b="0" i="0" dirty="0">
                <a:solidFill>
                  <a:srgbClr val="000000"/>
                </a:solidFill>
                <a:effectLst/>
                <a:latin typeface="Courier New" panose="02070309020205020404" pitchFamily="49" charset="0"/>
              </a:rPr>
              <a:t> </a:t>
            </a:r>
            <a:r>
              <a:rPr lang="en-US" sz="2000" b="0" i="0" dirty="0">
                <a:solidFill>
                  <a:srgbClr val="999999"/>
                </a:solidFill>
                <a:effectLst/>
                <a:latin typeface="Courier New" panose="02070309020205020404" pitchFamily="49" charset="0"/>
              </a:rPr>
              <a:t>}</a:t>
            </a:r>
            <a:r>
              <a:rPr lang="en-US" sz="2000" b="0" i="0" dirty="0">
                <a:solidFill>
                  <a:srgbClr val="000000"/>
                </a:solidFill>
                <a:effectLst/>
                <a:latin typeface="Courier New" panose="02070309020205020404" pitchFamily="49" charset="0"/>
              </a:rPr>
              <a:t> </a:t>
            </a:r>
            <a:r>
              <a:rPr lang="en-US" sz="2000" b="0" i="0" dirty="0">
                <a:solidFill>
                  <a:srgbClr val="999999"/>
                </a:solidFill>
                <a:effectLst/>
                <a:latin typeface="Courier New" panose="02070309020205020404" pitchFamily="49" charset="0"/>
              </a:rPr>
              <a:t>}</a:t>
            </a:r>
            <a:endParaRPr sz="1800" dirty="0">
              <a:solidFill>
                <a:srgbClr val="000000"/>
              </a:solidFill>
            </a:endParaRPr>
          </a:p>
        </p:txBody>
      </p:sp>
      <p:sp>
        <p:nvSpPr>
          <p:cNvPr id="5" name="New shape"/>
          <p:cNvSpPr/>
          <p:nvPr/>
        </p:nvSpPr>
        <p:spPr>
          <a:xfrm>
            <a:off x="499979" y="100584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C#</a:t>
            </a:r>
          </a:p>
        </p:txBody>
      </p:sp>
    </p:spTree>
    <p:extLst>
      <p:ext uri="{BB962C8B-B14F-4D97-AF65-F5344CB8AC3E}">
        <p14:creationId xmlns:p14="http://schemas.microsoft.com/office/powerpoint/2010/main" val="315680417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Other property attributes</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Workflow extensions also expose the following .NET attributes that can be used by your input and output parameters.</a:t>
            </a:r>
          </a:p>
        </p:txBody>
      </p:sp>
      <p:graphicFrame>
        <p:nvGraphicFramePr>
          <p:cNvPr id="4" name="New Table"/>
          <p:cNvGraphicFramePr>
            <a:graphicFrameLocks noGrp="1"/>
          </p:cNvGraphicFramePr>
          <p:nvPr/>
        </p:nvGraphicFramePr>
        <p:xfrm>
          <a:off x="609600" y="3155950"/>
          <a:ext cx="10972800" cy="2834640"/>
        </p:xfrm>
        <a:graphic>
          <a:graphicData uri="http://schemas.openxmlformats.org/drawingml/2006/table">
            <a:tbl>
              <a:tblPr firstRow="1" bandRow="1">
                <a:tableStyleId>{5C22544A-7EE6-4342-B048-85BDC9FD1C3A}</a:tableStyleId>
              </a:tblPr>
              <a:tblGrid>
                <a:gridCol w="2263448">
                  <a:extLst>
                    <a:ext uri="{9D8B030D-6E8A-4147-A177-3AD203B41FA5}">
                      <a16:colId xmlns:a16="http://schemas.microsoft.com/office/drawing/2014/main" val="20000"/>
                    </a:ext>
                  </a:extLst>
                </a:gridCol>
                <a:gridCol w="8709352">
                  <a:extLst>
                    <a:ext uri="{9D8B030D-6E8A-4147-A177-3AD203B41FA5}">
                      <a16:colId xmlns:a16="http://schemas.microsoft.com/office/drawing/2014/main" val="20001"/>
                    </a:ext>
                  </a:extLst>
                </a:gridCol>
              </a:tblGrid>
              <a:tr h="0">
                <a:tc>
                  <a:txBody>
                    <a:bodyPr/>
                    <a:lstStyle/>
                    <a:p>
                      <a:pPr algn="l"/>
                      <a:r>
                        <a:rPr sz="1800">
                          <a:solidFill>
                            <a:srgbClr val="FFFFFF"/>
                          </a:solidFill>
                        </a:rPr>
                        <a:t>[RequiredArgument]</a:t>
                      </a:r>
                    </a:p>
                  </a:txBody>
                  <a:tcPr/>
                </a:tc>
                <a:tc>
                  <a:txBody>
                    <a:bodyPr/>
                    <a:lstStyle/>
                    <a:p>
                      <a:pPr algn="l"/>
                      <a:r>
                        <a:rPr sz="1800">
                          <a:solidFill>
                            <a:srgbClr val="FFFFFF"/>
                          </a:solidFill>
                        </a:rPr>
                        <a:t>Used to make an input argument required.</a:t>
                      </a:r>
                    </a:p>
                  </a:txBody>
                  <a:tcPr/>
                </a:tc>
                <a:extLst>
                  <a:ext uri="{0D108BD9-81ED-4DB2-BD59-A6C34878D82A}">
                    <a16:rowId xmlns:a16="http://schemas.microsoft.com/office/drawing/2014/main" val="10000"/>
                  </a:ext>
                </a:extLst>
              </a:tr>
              <a:tr h="0">
                <a:tc>
                  <a:txBody>
                    <a:bodyPr/>
                    <a:lstStyle/>
                    <a:p>
                      <a:pPr algn="l"/>
                      <a:r>
                        <a:rPr sz="1800">
                          <a:solidFill>
                            <a:srgbClr val="000000"/>
                          </a:solidFill>
                        </a:rPr>
                        <a:t>[Default(?DefaultValue?)]</a:t>
                      </a:r>
                    </a:p>
                  </a:txBody>
                  <a:tcPr/>
                </a:tc>
                <a:tc>
                  <a:txBody>
                    <a:bodyPr/>
                    <a:lstStyle/>
                    <a:p>
                      <a:pPr algn="l"/>
                      <a:r>
                        <a:rPr sz="1800">
                          <a:solidFill>
                            <a:srgbClr val="000000"/>
                          </a:solidFill>
                        </a:rPr>
                        <a:t>Used to specify default values for an input or output argument when one hasn't been set already.</a:t>
                      </a:r>
                    </a:p>
                  </a:txBody>
                  <a:tcPr/>
                </a:tc>
                <a:extLst>
                  <a:ext uri="{0D108BD9-81ED-4DB2-BD59-A6C34878D82A}">
                    <a16:rowId xmlns:a16="http://schemas.microsoft.com/office/drawing/2014/main" val="10001"/>
                  </a:ext>
                </a:extLst>
              </a:tr>
              <a:tr h="0">
                <a:tc>
                  <a:txBody>
                    <a:bodyPr/>
                    <a:lstStyle/>
                    <a:p>
                      <a:pPr algn="l"/>
                      <a:r>
                        <a:rPr sz="1800">
                          <a:solidFill>
                            <a:srgbClr val="000000"/>
                          </a:solidFill>
                        </a:rPr>
                        <a:t>[ReferenceTarget(?entityname?)]</a:t>
                      </a:r>
                    </a:p>
                  </a:txBody>
                  <a:tcPr/>
                </a:tc>
                <a:tc>
                  <a:txBody>
                    <a:bodyPr/>
                    <a:lstStyle/>
                    <a:p>
                      <a:pPr algn="l"/>
                      <a:r>
                        <a:rPr sz="1800">
                          <a:solidFill>
                            <a:srgbClr val="000000"/>
                          </a:solidFill>
                        </a:rPr>
                        <a:t>Required when you define a property for an EntityReference parameter. For more information, see EntityReference parameters.</a:t>
                      </a:r>
                    </a:p>
                  </a:txBody>
                  <a:tcPr/>
                </a:tc>
                <a:extLst>
                  <a:ext uri="{0D108BD9-81ED-4DB2-BD59-A6C34878D82A}">
                    <a16:rowId xmlns:a16="http://schemas.microsoft.com/office/drawing/2014/main" val="10002"/>
                  </a:ext>
                </a:extLst>
              </a:tr>
              <a:tr h="0">
                <a:tc>
                  <a:txBody>
                    <a:bodyPr/>
                    <a:lstStyle/>
                    <a:p>
                      <a:pPr algn="l"/>
                      <a:r>
                        <a:rPr sz="1800">
                          <a:solidFill>
                            <a:srgbClr val="000000"/>
                          </a:solidFill>
                        </a:rPr>
                        <a:t>[AttributeTarget(?entityname?,?optionsetname?)</a:t>
                      </a:r>
                    </a:p>
                  </a:txBody>
                  <a:tcPr/>
                </a:tc>
                <a:tc>
                  <a:txBody>
                    <a:bodyPr/>
                    <a:lstStyle/>
                    <a:p>
                      <a:pPr algn="l"/>
                      <a:r>
                        <a:rPr sz="1800">
                          <a:solidFill>
                            <a:srgbClr val="000000"/>
                          </a:solidFill>
                        </a:rPr>
                        <a:t>Used by OptionSetValue parameters, it defines which entity and attribute contains the valid set of values for the parameter. For more information, see OptionSetValue parameters.</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2807957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Plug-in execution context</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Whenever a plug-in (or custom workflow extension) runs, a wealth of data is made available by Common Data Service that contains information about the context in which the current operation resides.</a:t>
            </a:r>
          </a:p>
        </p:txBody>
      </p:sp>
      <p:sp>
        <p:nvSpPr>
          <p:cNvPr id="4" name="New shape"/>
          <p:cNvSpPr/>
          <p:nvPr/>
        </p:nvSpPr>
        <p:spPr>
          <a:xfrm>
            <a:off x="609600" y="3420110"/>
            <a:ext cx="10972800" cy="30988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r>
              <a:rPr sz="1000">
                <a:solidFill>
                  <a:srgbClr val="0000FF"/>
                </a:solidFill>
              </a:rPr>
              <a:t>public</a:t>
            </a:r>
            <a:r>
              <a:rPr sz="1000">
                <a:solidFill>
                  <a:srgbClr val="000000"/>
                </a:solidFill>
              </a:rPr>
              <a:t> </a:t>
            </a:r>
            <a:r>
              <a:rPr sz="1000">
                <a:solidFill>
                  <a:srgbClr val="0000FF"/>
                </a:solidFill>
              </a:rPr>
              <a:t>class</a:t>
            </a:r>
            <a:r>
              <a:rPr sz="1000">
                <a:solidFill>
                  <a:srgbClr val="000000"/>
                </a:solidFill>
              </a:rPr>
              <a:t> </a:t>
            </a:r>
            <a:r>
              <a:rPr sz="1000">
                <a:solidFill>
                  <a:srgbClr val="2B91AF"/>
                </a:solidFill>
              </a:rPr>
              <a:t>SamplePlugin</a:t>
            </a:r>
            <a:r>
              <a:rPr sz="1000">
                <a:solidFill>
                  <a:srgbClr val="000000"/>
                </a:solidFill>
              </a:rPr>
              <a:t> : IPlugin</a:t>
            </a:r>
            <a:br>
              <a:rPr sz="1000">
                <a:solidFill>
                  <a:srgbClr val="000000"/>
                </a:solidFill>
              </a:rPr>
            </a:br>
            <a:br>
              <a:rPr sz="1000">
                <a:solidFill>
                  <a:srgbClr val="000000"/>
                </a:solidFill>
              </a:rPr>
            </a:br>
            <a:r>
              <a:rPr sz="1000">
                <a:solidFill>
                  <a:srgbClr val="000000"/>
                </a:solidFill>
              </a:rPr>
              <a:t>{</a:t>
            </a:r>
            <a:br>
              <a:rPr sz="1000">
                <a:solidFill>
                  <a:srgbClr val="000000"/>
                </a:solidFill>
              </a:rPr>
            </a:br>
            <a:br>
              <a:rPr sz="1000">
                <a:solidFill>
                  <a:srgbClr val="000000"/>
                </a:solidFill>
              </a:rPr>
            </a:br>
            <a:r>
              <a:rPr sz="1000">
                <a:solidFill>
                  <a:srgbClr val="0000FF"/>
                </a:solidFill>
              </a:rPr>
              <a:t>public</a:t>
            </a:r>
            <a:r>
              <a:rPr sz="1000">
                <a:solidFill>
                  <a:srgbClr val="000000"/>
                </a:solidFill>
              </a:rPr>
              <a:t> </a:t>
            </a:r>
            <a:r>
              <a:rPr sz="1000">
                <a:solidFill>
                  <a:srgbClr val="0000FF"/>
                </a:solidFill>
              </a:rPr>
              <a:t>void</a:t>
            </a:r>
            <a:r>
              <a:rPr sz="1000">
                <a:solidFill>
                  <a:srgbClr val="000000"/>
                </a:solidFill>
              </a:rPr>
              <a:t> Execute(IServiceProvider serviceProvider)</a:t>
            </a:r>
            <a:br>
              <a:rPr sz="1000">
                <a:solidFill>
                  <a:srgbClr val="000000"/>
                </a:solidFill>
              </a:rPr>
            </a:br>
            <a:br>
              <a:rPr sz="1000">
                <a:solidFill>
                  <a:srgbClr val="000000"/>
                </a:solidFill>
              </a:rPr>
            </a:br>
            <a:r>
              <a:rPr sz="1000">
                <a:solidFill>
                  <a:srgbClr val="000000"/>
                </a:solidFill>
              </a:rPr>
              <a:t>{</a:t>
            </a:r>
            <a:br>
              <a:rPr sz="1000">
                <a:solidFill>
                  <a:srgbClr val="000000"/>
                </a:solidFill>
              </a:rPr>
            </a:br>
            <a:br>
              <a:rPr sz="1000">
                <a:solidFill>
                  <a:srgbClr val="000000"/>
                </a:solidFill>
              </a:rPr>
            </a:br>
            <a:r>
              <a:rPr sz="1000">
                <a:solidFill>
                  <a:srgbClr val="008000"/>
                </a:solidFill>
              </a:rPr>
              <a:t>// Obtain the execution context from the service provider.</a:t>
            </a:r>
            <a:br>
              <a:rPr sz="1000">
                <a:solidFill>
                  <a:srgbClr val="008000"/>
                </a:solidFill>
              </a:rPr>
            </a:br>
            <a:br>
              <a:rPr sz="1000">
                <a:solidFill>
                  <a:srgbClr val="008000"/>
                </a:solidFill>
              </a:rPr>
            </a:br>
            <a:r>
              <a:rPr sz="1000">
                <a:solidFill>
                  <a:srgbClr val="000000"/>
                </a:solidFill>
              </a:rPr>
              <a:t>IPluginExecutionContext context = (IPluginExecutionContext)</a:t>
            </a:r>
            <a:br>
              <a:rPr sz="1000">
                <a:solidFill>
                  <a:srgbClr val="000000"/>
                </a:solidFill>
              </a:rPr>
            </a:br>
            <a:br>
              <a:rPr sz="1000">
                <a:solidFill>
                  <a:srgbClr val="000000"/>
                </a:solidFill>
              </a:rPr>
            </a:br>
            <a:r>
              <a:rPr sz="1000">
                <a:solidFill>
                  <a:srgbClr val="000000"/>
                </a:solidFill>
              </a:rPr>
              <a:t>serviceProvider.GetService(</a:t>
            </a:r>
            <a:r>
              <a:rPr sz="1000">
                <a:solidFill>
                  <a:srgbClr val="0000FF"/>
                </a:solidFill>
              </a:rPr>
              <a:t>typeof</a:t>
            </a:r>
            <a:r>
              <a:rPr sz="1000">
                <a:solidFill>
                  <a:srgbClr val="000000"/>
                </a:solidFill>
              </a:rPr>
              <a:t>(IPluginExecutionContext));</a:t>
            </a:r>
            <a:br>
              <a:rPr sz="1000">
                <a:solidFill>
                  <a:srgbClr val="000000"/>
                </a:solidFill>
              </a:rPr>
            </a:br>
            <a:br>
              <a:rPr sz="1000">
                <a:solidFill>
                  <a:srgbClr val="000000"/>
                </a:solidFill>
              </a:rPr>
            </a:br>
            <a:r>
              <a:rPr sz="1000">
                <a:solidFill>
                  <a:srgbClr val="000000"/>
                </a:solidFill>
              </a:rPr>
              <a:t>}</a:t>
            </a:r>
            <a:br>
              <a:rPr sz="1000">
                <a:solidFill>
                  <a:srgbClr val="000000"/>
                </a:solidFill>
              </a:rPr>
            </a:br>
            <a:br>
              <a:rPr sz="1000">
                <a:solidFill>
                  <a:srgbClr val="000000"/>
                </a:solidFill>
              </a:rPr>
            </a:br>
            <a:r>
              <a:rPr sz="1000">
                <a:solidFill>
                  <a:srgbClr val="000000"/>
                </a:solidFill>
              </a:rPr>
              <a:t>}</a:t>
            </a:r>
          </a:p>
        </p:txBody>
      </p:sp>
      <p:sp>
        <p:nvSpPr>
          <p:cNvPr id="5" name="New shape"/>
          <p:cNvSpPr/>
          <p:nvPr/>
        </p:nvSpPr>
        <p:spPr>
          <a:xfrm>
            <a:off x="609600" y="305435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C#</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br>
              <a:rPr lang="en-US" dirty="0"/>
            </a:br>
            <a:endParaRPr lang="en-US" dirty="0"/>
          </a:p>
        </p:txBody>
      </p:sp>
      <p:sp>
        <p:nvSpPr>
          <p:cNvPr id="6" name="Text Placeholder 5"/>
          <p:cNvSpPr>
            <a:spLocks noGrp="1"/>
          </p:cNvSpPr>
          <p:nvPr>
            <p:ph type="body" sz="quarter" idx="11"/>
          </p:nvPr>
        </p:nvSpPr>
        <p:spPr>
          <a:xfrm>
            <a:off x="4078287" y="2538888"/>
            <a:ext cx="7695070" cy="741783"/>
          </a:xfrm>
        </p:spPr>
        <p:txBody>
          <a:bodyPr/>
          <a:lstStyle/>
          <a:p>
            <a:pPr lvl="1"/>
            <a:r>
              <a:rPr lang="en-US" dirty="0"/>
              <a:t>Introduction to Common Data Service for developers</a:t>
            </a:r>
          </a:p>
        </p:txBody>
      </p:sp>
      <p:sp>
        <p:nvSpPr>
          <p:cNvPr id="2" name="Text Placeholder 1"/>
          <p:cNvSpPr>
            <a:spLocks noGrp="1"/>
          </p:cNvSpPr>
          <p:nvPr>
            <p:ph type="body" sz="quarter" idx="15"/>
          </p:nvPr>
        </p:nvSpPr>
        <p:spPr>
          <a:xfrm>
            <a:off x="4078287" y="3403947"/>
            <a:ext cx="7695070" cy="741783"/>
          </a:xfrm>
        </p:spPr>
        <p:txBody>
          <a:bodyPr/>
          <a:lstStyle/>
          <a:p>
            <a:pPr lvl="1"/>
            <a:r>
              <a:rPr lang="en-US" dirty="0"/>
              <a:t>Extend plug-ins</a:t>
            </a:r>
          </a:p>
        </p:txBody>
      </p:sp>
      <p:pic>
        <p:nvPicPr>
          <p:cNvPr id="8" name="Picture 7" descr="Icon of a box">
            <a:extLst>
              <a:ext uri="{FF2B5EF4-FFF2-40B4-BE49-F238E27FC236}">
                <a16:creationId xmlns:a16="http://schemas.microsoft.com/office/drawing/2014/main" id="{89967F08-5FE4-43C6-91DA-8363565E9526}"/>
              </a:ext>
            </a:extLst>
          </p:cNvPr>
          <p:cNvPicPr>
            <a:picLocks noChangeAspect="1"/>
          </p:cNvPicPr>
          <p:nvPr/>
        </p:nvPicPr>
        <p:blipFill>
          <a:blip r:embed="rId3"/>
          <a:stretch>
            <a:fillRect/>
          </a:stretch>
        </p:blipFill>
        <p:spPr>
          <a:xfrm>
            <a:off x="3008008" y="2560307"/>
            <a:ext cx="749449" cy="749449"/>
          </a:xfrm>
          <a:prstGeom prst="rect">
            <a:avLst/>
          </a:prstGeom>
        </p:spPr>
      </p:pic>
      <p:pic>
        <p:nvPicPr>
          <p:cNvPr id="10" name="Picture 9" descr="Icon of several circles connected to eachother by lines">
            <a:extLst>
              <a:ext uri="{FF2B5EF4-FFF2-40B4-BE49-F238E27FC236}">
                <a16:creationId xmlns:a16="http://schemas.microsoft.com/office/drawing/2014/main" id="{16A5F6D5-109E-42EE-9134-592C08567652}"/>
              </a:ext>
            </a:extLst>
          </p:cNvPr>
          <p:cNvPicPr>
            <a:picLocks noChangeAspect="1"/>
          </p:cNvPicPr>
          <p:nvPr/>
        </p:nvPicPr>
        <p:blipFill>
          <a:blip r:embed="rId4"/>
          <a:stretch>
            <a:fillRect/>
          </a:stretch>
        </p:blipFill>
        <p:spPr>
          <a:xfrm>
            <a:off x="3031667" y="3434905"/>
            <a:ext cx="704088" cy="704088"/>
          </a:xfrm>
          <a:prstGeom prst="rect">
            <a:avLst/>
          </a:prstGeom>
        </p:spPr>
      </p:pic>
    </p:spTree>
    <p:extLst>
      <p:ext uri="{BB962C8B-B14F-4D97-AF65-F5344CB8AC3E}">
        <p14:creationId xmlns:p14="http://schemas.microsoft.com/office/powerpoint/2010/main" val="282977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Plug-in execution context</a:t>
            </a:r>
          </a:p>
        </p:txBody>
      </p:sp>
      <p:sp>
        <p:nvSpPr>
          <p:cNvPr id="3" name="Subtitle"/>
          <p:cNvSpPr>
            <a:spLocks noGrp="1"/>
          </p:cNvSpPr>
          <p:nvPr>
            <p:ph sz="quarter" idx="10"/>
          </p:nvPr>
        </p:nvSpPr>
        <p:spPr>
          <a:xfrm>
            <a:off x="584200" y="1435100"/>
            <a:ext cx="11018838" cy="861774"/>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b="0" i="0" dirty="0">
                <a:solidFill>
                  <a:srgbClr val="000000"/>
                </a:solidFill>
                <a:effectLst/>
                <a:latin typeface="Times New Roman" panose="02020603050405020304" pitchFamily="18" charset="0"/>
              </a:rPr>
              <a:t>In custom workflow extensions, the </a:t>
            </a:r>
            <a:r>
              <a:rPr lang="en-US" b="0" i="1" dirty="0" err="1">
                <a:solidFill>
                  <a:srgbClr val="000000"/>
                </a:solidFill>
                <a:effectLst/>
                <a:latin typeface="Times New Roman" panose="02020603050405020304" pitchFamily="18" charset="0"/>
              </a:rPr>
              <a:t>IPluginExecutionContext</a:t>
            </a:r>
            <a:r>
              <a:rPr lang="en-US" b="0" i="0" dirty="0">
                <a:solidFill>
                  <a:srgbClr val="000000"/>
                </a:solidFill>
                <a:effectLst/>
                <a:latin typeface="Times New Roman" panose="02020603050405020304" pitchFamily="18" charset="0"/>
              </a:rPr>
              <a:t> is passed as a parameter of the </a:t>
            </a:r>
            <a:r>
              <a:rPr lang="en-US" b="0" i="1" dirty="0">
                <a:solidFill>
                  <a:srgbClr val="000000"/>
                </a:solidFill>
                <a:effectLst/>
                <a:latin typeface="Times New Roman" panose="02020603050405020304" pitchFamily="18" charset="0"/>
              </a:rPr>
              <a:t>Execute</a:t>
            </a:r>
            <a:r>
              <a:rPr lang="en-US" b="0" i="0" dirty="0">
                <a:solidFill>
                  <a:srgbClr val="000000"/>
                </a:solidFill>
                <a:effectLst/>
                <a:latin typeface="Times New Roman" panose="02020603050405020304" pitchFamily="18" charset="0"/>
              </a:rPr>
              <a:t> method of type </a:t>
            </a:r>
            <a:r>
              <a:rPr lang="en-US" b="0" i="1" dirty="0" err="1">
                <a:solidFill>
                  <a:srgbClr val="000000"/>
                </a:solidFill>
                <a:effectLst/>
                <a:latin typeface="Times New Roman" panose="02020603050405020304" pitchFamily="18" charset="0"/>
              </a:rPr>
              <a:t>CodeActivityContext</a:t>
            </a:r>
            <a:r>
              <a:rPr lang="en-US" b="0" i="0" dirty="0">
                <a:solidFill>
                  <a:srgbClr val="000000"/>
                </a:solidFill>
                <a:effectLst/>
                <a:latin typeface="Times New Roman" panose="02020603050405020304" pitchFamily="18" charset="0"/>
              </a:rPr>
              <a:t>.</a:t>
            </a:r>
            <a:endParaRPr dirty="0"/>
          </a:p>
        </p:txBody>
      </p:sp>
      <p:sp>
        <p:nvSpPr>
          <p:cNvPr id="4" name="New shape"/>
          <p:cNvSpPr/>
          <p:nvPr/>
        </p:nvSpPr>
        <p:spPr>
          <a:xfrm>
            <a:off x="607219" y="3437891"/>
            <a:ext cx="10972800" cy="1990288"/>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r>
              <a:rPr lang="en-US" sz="1200" b="0" i="0" dirty="0">
                <a:solidFill>
                  <a:srgbClr val="0101FD"/>
                </a:solidFill>
                <a:effectLst/>
                <a:latin typeface="SFMono-Regular"/>
              </a:rPr>
              <a:t>public</a:t>
            </a:r>
            <a:r>
              <a:rPr lang="en-US" sz="1200" b="0" i="0" dirty="0">
                <a:solidFill>
                  <a:srgbClr val="171717"/>
                </a:solidFill>
                <a:effectLst/>
                <a:latin typeface="SFMono-Regular"/>
              </a:rPr>
              <a:t> </a:t>
            </a:r>
            <a:r>
              <a:rPr lang="en-US" sz="1200" b="0" i="0" dirty="0">
                <a:solidFill>
                  <a:srgbClr val="0101FD"/>
                </a:solidFill>
                <a:effectLst/>
                <a:latin typeface="SFMono-Regular"/>
              </a:rPr>
              <a:t>class</a:t>
            </a:r>
            <a:r>
              <a:rPr lang="en-US" sz="1200" b="0" i="0" dirty="0">
                <a:solidFill>
                  <a:srgbClr val="171717"/>
                </a:solidFill>
                <a:effectLst/>
                <a:latin typeface="SFMono-Regular"/>
              </a:rPr>
              <a:t> </a:t>
            </a:r>
            <a:r>
              <a:rPr lang="en-US" sz="1200" b="0" i="0" dirty="0" err="1">
                <a:solidFill>
                  <a:srgbClr val="007D9A"/>
                </a:solidFill>
                <a:effectLst/>
                <a:latin typeface="SFMono-Regular"/>
              </a:rPr>
              <a:t>SampleWorkflowExtension</a:t>
            </a:r>
            <a:r>
              <a:rPr lang="en-US" sz="1200" b="0" i="0" dirty="0">
                <a:solidFill>
                  <a:srgbClr val="171717"/>
                </a:solidFill>
                <a:effectLst/>
                <a:latin typeface="SFMono-Regular"/>
              </a:rPr>
              <a:t> : </a:t>
            </a:r>
            <a:r>
              <a:rPr lang="en-US" sz="1200" b="0" i="0" dirty="0" err="1">
                <a:solidFill>
                  <a:srgbClr val="007D9A"/>
                </a:solidFill>
                <a:effectLst/>
                <a:latin typeface="SFMono-Regular"/>
              </a:rPr>
              <a:t>CodeActivity</a:t>
            </a:r>
            <a:r>
              <a:rPr lang="en-US" sz="1200" b="0" i="0" dirty="0">
                <a:solidFill>
                  <a:srgbClr val="171717"/>
                </a:solidFill>
                <a:effectLst/>
                <a:latin typeface="SFMono-Regular"/>
              </a:rPr>
              <a:t> </a:t>
            </a:r>
          </a:p>
          <a:p>
            <a:pPr algn="l"/>
            <a:r>
              <a:rPr lang="en-US" sz="1200" b="0" i="0" dirty="0">
                <a:solidFill>
                  <a:srgbClr val="171717"/>
                </a:solidFill>
                <a:effectLst/>
                <a:latin typeface="SFMono-Regular"/>
              </a:rPr>
              <a:t>{ </a:t>
            </a:r>
          </a:p>
          <a:p>
            <a:pPr algn="l"/>
            <a:r>
              <a:rPr lang="en-US" sz="1200" b="0" i="0" dirty="0">
                <a:solidFill>
                  <a:srgbClr val="0101FD"/>
                </a:solidFill>
                <a:effectLst/>
                <a:latin typeface="SFMono-Regular"/>
              </a:rPr>
              <a:t>protected</a:t>
            </a:r>
            <a:r>
              <a:rPr lang="en-US" sz="1200" b="0" i="0" dirty="0">
                <a:solidFill>
                  <a:srgbClr val="171717"/>
                </a:solidFill>
                <a:effectLst/>
                <a:latin typeface="SFMono-Regular"/>
              </a:rPr>
              <a:t> </a:t>
            </a:r>
            <a:r>
              <a:rPr lang="en-US" sz="1200" b="0" i="0" dirty="0">
                <a:solidFill>
                  <a:srgbClr val="0101FD"/>
                </a:solidFill>
                <a:effectLst/>
                <a:latin typeface="SFMono-Regular"/>
              </a:rPr>
              <a:t>override</a:t>
            </a:r>
            <a:r>
              <a:rPr lang="en-US" sz="1200" b="0" i="0" dirty="0">
                <a:solidFill>
                  <a:srgbClr val="171717"/>
                </a:solidFill>
                <a:effectLst/>
                <a:latin typeface="SFMono-Regular"/>
              </a:rPr>
              <a:t> </a:t>
            </a:r>
            <a:r>
              <a:rPr lang="en-US" sz="1200" b="0" i="0" dirty="0">
                <a:solidFill>
                  <a:srgbClr val="0101FD"/>
                </a:solidFill>
                <a:effectLst/>
                <a:latin typeface="SFMono-Regular"/>
              </a:rPr>
              <a:t>void</a:t>
            </a:r>
            <a:r>
              <a:rPr lang="en-US" sz="1200" b="0" i="0" dirty="0">
                <a:solidFill>
                  <a:srgbClr val="171717"/>
                </a:solidFill>
                <a:effectLst/>
                <a:latin typeface="SFMono-Regular"/>
              </a:rPr>
              <a:t> </a:t>
            </a:r>
            <a:r>
              <a:rPr lang="en-US" sz="1200" b="0" i="0" dirty="0">
                <a:solidFill>
                  <a:srgbClr val="007D9A"/>
                </a:solidFill>
                <a:effectLst/>
                <a:latin typeface="SFMono-Regular"/>
              </a:rPr>
              <a:t>Execute</a:t>
            </a:r>
            <a:r>
              <a:rPr lang="en-US" sz="1200" b="0" i="0" dirty="0">
                <a:solidFill>
                  <a:srgbClr val="171717"/>
                </a:solidFill>
                <a:effectLst/>
                <a:latin typeface="SFMono-Regular"/>
              </a:rPr>
              <a:t>(</a:t>
            </a:r>
            <a:r>
              <a:rPr lang="en-US" sz="1200" b="0" i="0" dirty="0" err="1">
                <a:solidFill>
                  <a:srgbClr val="171717"/>
                </a:solidFill>
                <a:effectLst/>
                <a:latin typeface="SFMono-Regular"/>
              </a:rPr>
              <a:t>CodeActivityContext</a:t>
            </a:r>
            <a:r>
              <a:rPr lang="en-US" sz="1200" b="0" i="0" dirty="0">
                <a:solidFill>
                  <a:srgbClr val="171717"/>
                </a:solidFill>
                <a:effectLst/>
                <a:latin typeface="SFMono-Regular"/>
              </a:rPr>
              <a:t> context) </a:t>
            </a:r>
          </a:p>
          <a:p>
            <a:pPr algn="l"/>
            <a:r>
              <a:rPr lang="en-US" sz="1200" b="0" i="0" dirty="0">
                <a:solidFill>
                  <a:srgbClr val="171717"/>
                </a:solidFill>
                <a:effectLst/>
                <a:latin typeface="SFMono-Regular"/>
              </a:rPr>
              <a:t>{ </a:t>
            </a:r>
          </a:p>
          <a:p>
            <a:pPr algn="l"/>
            <a:r>
              <a:rPr lang="en-US" sz="1200" b="0" i="0" dirty="0">
                <a:solidFill>
                  <a:srgbClr val="008000"/>
                </a:solidFill>
                <a:effectLst/>
                <a:latin typeface="SFMono-Regular"/>
              </a:rPr>
              <a:t>// Obtain the execution context from the code activity context.</a:t>
            </a:r>
            <a:r>
              <a:rPr lang="en-US" sz="1200" b="0" i="0" dirty="0">
                <a:solidFill>
                  <a:srgbClr val="171717"/>
                </a:solidFill>
                <a:effectLst/>
                <a:latin typeface="SFMono-Regular"/>
              </a:rPr>
              <a:t> </a:t>
            </a:r>
          </a:p>
          <a:p>
            <a:pPr algn="l"/>
            <a:r>
              <a:rPr lang="en-US" sz="1200" b="0" i="0" dirty="0" err="1">
                <a:solidFill>
                  <a:srgbClr val="171717"/>
                </a:solidFill>
                <a:effectLst/>
                <a:latin typeface="SFMono-Regular"/>
              </a:rPr>
              <a:t>IWorkflowContext</a:t>
            </a:r>
            <a:r>
              <a:rPr lang="en-US" sz="1200" b="0" i="0" dirty="0">
                <a:solidFill>
                  <a:srgbClr val="171717"/>
                </a:solidFill>
                <a:effectLst/>
                <a:latin typeface="SFMono-Regular"/>
              </a:rPr>
              <a:t> </a:t>
            </a:r>
            <a:r>
              <a:rPr lang="en-US" sz="1200" b="0" i="0" dirty="0" err="1">
                <a:solidFill>
                  <a:srgbClr val="171717"/>
                </a:solidFill>
                <a:effectLst/>
                <a:latin typeface="SFMono-Regular"/>
              </a:rPr>
              <a:t>workflowContext</a:t>
            </a:r>
            <a:r>
              <a:rPr lang="en-US" sz="1200" b="0" i="0" dirty="0">
                <a:solidFill>
                  <a:srgbClr val="171717"/>
                </a:solidFill>
                <a:effectLst/>
                <a:latin typeface="SFMono-Regular"/>
              </a:rPr>
              <a:t> = </a:t>
            </a:r>
            <a:r>
              <a:rPr lang="en-US" sz="1200" b="0" i="0" dirty="0" err="1">
                <a:solidFill>
                  <a:srgbClr val="171717"/>
                </a:solidFill>
                <a:effectLst/>
                <a:latin typeface="SFMono-Regular"/>
              </a:rPr>
              <a:t>context.GetExtension</a:t>
            </a:r>
            <a:r>
              <a:rPr lang="en-US" sz="1200" b="0" i="0" dirty="0">
                <a:solidFill>
                  <a:srgbClr val="171717"/>
                </a:solidFill>
                <a:effectLst/>
                <a:latin typeface="SFMono-Regular"/>
              </a:rPr>
              <a:t>();</a:t>
            </a:r>
          </a:p>
          <a:p>
            <a:pPr algn="l"/>
            <a:r>
              <a:rPr lang="en-US" sz="1200" b="0" i="0" dirty="0">
                <a:solidFill>
                  <a:srgbClr val="171717"/>
                </a:solidFill>
                <a:effectLst/>
                <a:latin typeface="SFMono-Regular"/>
              </a:rPr>
              <a:t> }</a:t>
            </a:r>
          </a:p>
          <a:p>
            <a:pPr algn="l"/>
            <a:r>
              <a:rPr lang="en-US" sz="1200" b="0" i="0" dirty="0">
                <a:solidFill>
                  <a:srgbClr val="171717"/>
                </a:solidFill>
                <a:effectLst/>
                <a:latin typeface="SFMono-Regular"/>
              </a:rPr>
              <a:t> }</a:t>
            </a:r>
            <a:endParaRPr lang="en-US" sz="1200" dirty="0">
              <a:solidFill>
                <a:srgbClr val="000000"/>
              </a:solidFill>
            </a:endParaRPr>
          </a:p>
        </p:txBody>
      </p:sp>
      <p:sp>
        <p:nvSpPr>
          <p:cNvPr id="5" name="New shape"/>
          <p:cNvSpPr/>
          <p:nvPr/>
        </p:nvSpPr>
        <p:spPr>
          <a:xfrm>
            <a:off x="609600" y="305435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C#</a:t>
            </a:r>
          </a:p>
        </p:txBody>
      </p:sp>
    </p:spTree>
    <p:extLst>
      <p:ext uri="{BB962C8B-B14F-4D97-AF65-F5344CB8AC3E}">
        <p14:creationId xmlns:p14="http://schemas.microsoft.com/office/powerpoint/2010/main" val="311802276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IExecutionContext properties</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Two of the most remarkable properties of the </a:t>
            </a:r>
            <a:r>
              <a:rPr i="1"/>
              <a:t>IExecutionContext</a:t>
            </a:r>
            <a:r>
              <a:t> interface are </a:t>
            </a:r>
            <a:r>
              <a:rPr i="1"/>
              <a:t>InputParameters</a:t>
            </a:r>
            <a:r>
              <a:t> and </a:t>
            </a:r>
            <a:r>
              <a:rPr i="1"/>
              <a:t>OutputParameters</a:t>
            </a:r>
            <a:r>
              <a:t>.</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InputParameters</a:t>
            </a:r>
          </a:p>
        </p:txBody>
      </p:sp>
      <p:sp>
        <p:nvSpPr>
          <p:cNvPr id="3" name="Subtitle"/>
          <p:cNvSpPr>
            <a:spLocks noGrp="1"/>
          </p:cNvSpPr>
          <p:nvPr>
            <p:ph type="body" sz="quarter" idx="42"/>
          </p:nvPr>
        </p:nvSpPr>
        <p:spPr>
          <a:xfrm>
            <a:off x="418643" y="1456897"/>
            <a:ext cx="11354713" cy="2056324"/>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Input parameters are contained in the execution context's </a:t>
            </a:r>
            <a:r>
              <a:rPr dirty="0" err="1"/>
              <a:t>InputParameters</a:t>
            </a:r>
            <a:r>
              <a:rPr dirty="0"/>
              <a:t> collection and are of type </a:t>
            </a:r>
            <a:r>
              <a:rPr i="1" dirty="0"/>
              <a:t>Entity</a:t>
            </a:r>
            <a:r>
              <a:rPr dirty="0"/>
              <a:t>.</a:t>
            </a:r>
          </a:p>
          <a:p>
            <a:pPr marL="285750" lvl="1" indent="-285750">
              <a:spcBef>
                <a:spcPct val="43750"/>
              </a:spcBef>
              <a:spcAft>
                <a:spcPct val="43750"/>
              </a:spcAft>
              <a:buFont typeface="Arial" panose="020B0604020202020204" pitchFamily="34" charset="0"/>
              <a:buChar char="•"/>
            </a:pPr>
            <a:r>
              <a:rPr dirty="0"/>
              <a:t>Register your plug-in to run on the </a:t>
            </a:r>
            <a:r>
              <a:rPr dirty="0" err="1"/>
              <a:t>PreValidation</a:t>
            </a:r>
            <a:r>
              <a:rPr dirty="0"/>
              <a:t> stage on Create and/or Update of the entity that you want to validate.</a:t>
            </a:r>
          </a:p>
          <a:p>
            <a:pPr marL="285750" lvl="1" indent="-285750">
              <a:spcBef>
                <a:spcPct val="43750"/>
              </a:spcBef>
              <a:spcAft>
                <a:spcPct val="43750"/>
              </a:spcAft>
              <a:buFont typeface="Arial" panose="020B0604020202020204" pitchFamily="34" charset="0"/>
              <a:buChar char="•"/>
            </a:pPr>
            <a:r>
              <a:rPr dirty="0"/>
              <a:t>Validate data in your plug-in by reading the values from the </a:t>
            </a:r>
            <a:r>
              <a:rPr dirty="0" err="1"/>
              <a:t>InputParameters</a:t>
            </a:r>
            <a:r>
              <a:rPr dirty="0"/>
              <a:t> collection. On Create, you'll want to retrieve the Target collection.</a:t>
            </a:r>
          </a:p>
          <a:p>
            <a:pPr marL="285750" lvl="1" indent="-285750">
              <a:spcBef>
                <a:spcPct val="43750"/>
              </a:spcBef>
              <a:spcAft>
                <a:spcPct val="43750"/>
              </a:spcAft>
              <a:buFont typeface="Arial" panose="020B0604020202020204" pitchFamily="34" charset="0"/>
              <a:buChar char="•"/>
            </a:pPr>
            <a:r>
              <a:rPr dirty="0"/>
              <a:t>Throw an </a:t>
            </a:r>
            <a:r>
              <a:rPr dirty="0" err="1"/>
              <a:t>InvalidPluginExecutionException</a:t>
            </a:r>
            <a:r>
              <a:rPr dirty="0"/>
              <a:t> if the provided data is not valid.</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OutputParameters</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Output parameters are contained in the execution context's </a:t>
            </a:r>
            <a:r>
              <a:rPr dirty="0" err="1"/>
              <a:t>OutputParameters</a:t>
            </a:r>
            <a:r>
              <a:rPr dirty="0"/>
              <a:t> collection and are of the type </a:t>
            </a:r>
            <a:r>
              <a:rPr i="1" dirty="0"/>
              <a:t>Entity</a:t>
            </a:r>
            <a:r>
              <a:rPr dirty="0"/>
              <a:t>.</a:t>
            </a:r>
          </a:p>
          <a:p>
            <a:pPr marL="285750" lvl="1" indent="-285750">
              <a:spcBef>
                <a:spcPct val="43750"/>
              </a:spcBef>
              <a:spcAft>
                <a:spcPct val="43750"/>
              </a:spcAft>
              <a:buFont typeface="Arial" panose="020B0604020202020204" pitchFamily="34" charset="0"/>
              <a:buChar char="•"/>
            </a:pPr>
            <a:r>
              <a:rPr dirty="0"/>
              <a:t>Register your plug-in to run on the </a:t>
            </a:r>
            <a:r>
              <a:rPr dirty="0" err="1"/>
              <a:t>PostOperation</a:t>
            </a:r>
            <a:r>
              <a:rPr dirty="0"/>
              <a:t> stage on Create and/or Update of the entity that you want to update.</a:t>
            </a:r>
          </a:p>
          <a:p>
            <a:pPr marL="285750" lvl="1" indent="-285750">
              <a:spcBef>
                <a:spcPct val="43750"/>
              </a:spcBef>
              <a:spcAft>
                <a:spcPct val="43750"/>
              </a:spcAft>
              <a:buFont typeface="Arial" panose="020B0604020202020204" pitchFamily="34" charset="0"/>
              <a:buChar char="•"/>
            </a:pPr>
            <a:r>
              <a:rPr dirty="0"/>
              <a:t>Update the data in your plug-in by editing the values from the </a:t>
            </a:r>
            <a:r>
              <a:rPr dirty="0" err="1"/>
              <a:t>OutputParameters</a:t>
            </a:r>
            <a:r>
              <a:rPr dirty="0"/>
              <a:t> collection. Note that on Create, you'll want to retrieve the Target collection.</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PreEntityImages and PostEntityImages</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When registering plug-ins to run against the event framework, you can provide an immutable copy, or snapshot, of the data.</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SharedVariables</a:t>
            </a:r>
          </a:p>
        </p:txBody>
      </p:sp>
      <p:sp>
        <p:nvSpPr>
          <p:cNvPr id="3" name="Subtitle"/>
          <p:cNvSpPr>
            <a:spLocks noGrp="1"/>
          </p:cNvSpPr>
          <p:nvPr>
            <p:ph type="body" sz="quarter" idx="42"/>
          </p:nvPr>
        </p:nvSpPr>
        <p:spPr>
          <a:xfrm>
            <a:off x="418643" y="1456897"/>
            <a:ext cx="11354713" cy="230898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Shared variables allow you to configure data that can be passed from a plug-in to a step that occurs later in the implementation pipeline.</a:t>
            </a:r>
          </a:p>
          <a:p>
            <a:pPr marL="285750" lvl="1" indent="-285750">
              <a:spcBef>
                <a:spcPct val="43750"/>
              </a:spcBef>
              <a:spcAft>
                <a:spcPct val="43750"/>
              </a:spcAft>
              <a:buFont typeface="Arial" panose="020B0604020202020204" pitchFamily="34" charset="0"/>
              <a:buChar char="•"/>
            </a:pPr>
            <a:r>
              <a:rPr dirty="0"/>
              <a:t>In the plug-in, check if the </a:t>
            </a:r>
            <a:r>
              <a:rPr dirty="0" err="1"/>
              <a:t>RunCount</a:t>
            </a:r>
            <a:r>
              <a:rPr dirty="0"/>
              <a:t> shared variable exists, and if it doesn't, create one that is initialized to zero.</a:t>
            </a:r>
          </a:p>
          <a:p>
            <a:pPr marL="285750" lvl="1" indent="-285750">
              <a:spcBef>
                <a:spcPct val="43750"/>
              </a:spcBef>
              <a:spcAft>
                <a:spcPct val="43750"/>
              </a:spcAft>
              <a:buFont typeface="Arial" panose="020B0604020202020204" pitchFamily="34" charset="0"/>
              <a:buChar char="•"/>
            </a:pPr>
            <a:r>
              <a:rPr dirty="0"/>
              <a:t>Check if the </a:t>
            </a:r>
            <a:r>
              <a:rPr dirty="0" err="1"/>
              <a:t>RunCount</a:t>
            </a:r>
            <a:r>
              <a:rPr dirty="0"/>
              <a:t> variable's value is greater than five, and if it is, throw an </a:t>
            </a:r>
            <a:r>
              <a:rPr dirty="0" err="1"/>
              <a:t>InvalidPluginExecutionException</a:t>
            </a:r>
            <a:r>
              <a:rPr dirty="0"/>
              <a:t>.</a:t>
            </a:r>
          </a:p>
          <a:p>
            <a:pPr marL="285750" lvl="1" indent="-285750">
              <a:spcBef>
                <a:spcPct val="43750"/>
              </a:spcBef>
              <a:spcAft>
                <a:spcPct val="43750"/>
              </a:spcAft>
              <a:buFont typeface="Arial" panose="020B0604020202020204" pitchFamily="34" charset="0"/>
              <a:buChar char="•"/>
            </a:pPr>
            <a:r>
              <a:rPr dirty="0"/>
              <a:t>At the end of your plug-in, increment the </a:t>
            </a:r>
            <a:r>
              <a:rPr dirty="0" err="1"/>
              <a:t>RunCount</a:t>
            </a:r>
            <a:r>
              <a:rPr dirty="0"/>
              <a:t> variable by 1.</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9F3D4CD-72CE-4BC2-9570-1EF765F2248C}"/>
              </a:ext>
            </a:extLst>
          </p:cNvPr>
          <p:cNvSpPr>
            <a:spLocks noGrp="1"/>
          </p:cNvSpPr>
          <p:nvPr>
            <p:ph type="title"/>
          </p:nvPr>
        </p:nvSpPr>
        <p:spPr/>
        <p:txBody>
          <a:bodyPr/>
          <a:lstStyle/>
          <a:p>
            <a:pPr>
              <a:lnSpc>
                <a:spcPct val="100000"/>
              </a:lnSpc>
            </a:pPr>
            <a:r>
              <a:rPr lang="en-US" dirty="0"/>
              <a:t>Exercise: Write your first plug-in</a:t>
            </a:r>
          </a:p>
        </p:txBody>
      </p:sp>
      <p:sp>
        <p:nvSpPr>
          <p:cNvPr id="12" name="TextBox 11">
            <a:extLst>
              <a:ext uri="{FF2B5EF4-FFF2-40B4-BE49-F238E27FC236}">
                <a16:creationId xmlns:a16="http://schemas.microsoft.com/office/drawing/2014/main" id="{B65F4CE8-3D50-4EDA-969E-676AB604C91D}"/>
              </a:ext>
            </a:extLst>
          </p:cNvPr>
          <p:cNvSpPr txBox="1"/>
          <p:nvPr/>
        </p:nvSpPr>
        <p:spPr>
          <a:xfrm>
            <a:off x="0" y="2705364"/>
            <a:ext cx="12192000" cy="1447272"/>
          </a:xfrm>
          <a:prstGeom prst="rect">
            <a:avLst/>
          </a:prstGeom>
          <a:solidFill>
            <a:schemeClr val="bg1">
              <a:lumMod val="95000"/>
            </a:schemeClr>
          </a:solidFill>
        </p:spPr>
        <p:txBody>
          <a:bodyPr wrap="square" lIns="411480" tIns="45720" rIns="91440" bIns="45720" anchor="ctr">
            <a:noAutofit/>
          </a:bodyPr>
          <a:lstStyle/>
          <a:p>
            <a:r>
              <a:rPr lang="en-US" sz="2000" dirty="0">
                <a:solidFill>
                  <a:schemeClr val="accent2"/>
                </a:solidFill>
              </a:rPr>
              <a:t>Follow the scenario exercise in the student manual</a:t>
            </a:r>
          </a:p>
        </p:txBody>
      </p:sp>
    </p:spTree>
    <p:extLst>
      <p:ext uri="{BB962C8B-B14F-4D97-AF65-F5344CB8AC3E}">
        <p14:creationId xmlns:p14="http://schemas.microsoft.com/office/powerpoint/2010/main" val="177302399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9F3D4CD-72CE-4BC2-9570-1EF765F2248C}"/>
              </a:ext>
            </a:extLst>
          </p:cNvPr>
          <p:cNvSpPr>
            <a:spLocks noGrp="1"/>
          </p:cNvSpPr>
          <p:nvPr>
            <p:ph type="title"/>
          </p:nvPr>
        </p:nvSpPr>
        <p:spPr/>
        <p:txBody>
          <a:bodyPr/>
          <a:lstStyle/>
          <a:p>
            <a:pPr>
              <a:lnSpc>
                <a:spcPct val="100000"/>
              </a:lnSpc>
            </a:pPr>
            <a:r>
              <a:rPr lang="en-US" dirty="0"/>
              <a:t>Exercise: Write a custom workflow extension</a:t>
            </a:r>
          </a:p>
        </p:txBody>
      </p:sp>
      <p:sp>
        <p:nvSpPr>
          <p:cNvPr id="12" name="TextBox 11">
            <a:extLst>
              <a:ext uri="{FF2B5EF4-FFF2-40B4-BE49-F238E27FC236}">
                <a16:creationId xmlns:a16="http://schemas.microsoft.com/office/drawing/2014/main" id="{B65F4CE8-3D50-4EDA-969E-676AB604C91D}"/>
              </a:ext>
            </a:extLst>
          </p:cNvPr>
          <p:cNvSpPr txBox="1"/>
          <p:nvPr/>
        </p:nvSpPr>
        <p:spPr>
          <a:xfrm>
            <a:off x="0" y="2705364"/>
            <a:ext cx="12192000" cy="1447272"/>
          </a:xfrm>
          <a:prstGeom prst="rect">
            <a:avLst/>
          </a:prstGeom>
          <a:solidFill>
            <a:schemeClr val="bg1">
              <a:lumMod val="95000"/>
            </a:schemeClr>
          </a:solidFill>
        </p:spPr>
        <p:txBody>
          <a:bodyPr wrap="square" lIns="411480" tIns="45720" rIns="91440" bIns="45720" anchor="ctr">
            <a:noAutofit/>
          </a:bodyPr>
          <a:lstStyle/>
          <a:p>
            <a:r>
              <a:rPr lang="en-US" sz="2000" dirty="0">
                <a:solidFill>
                  <a:schemeClr val="accent2"/>
                </a:solidFill>
              </a:rPr>
              <a:t>Follow the scenario exercise in the student manual</a:t>
            </a:r>
          </a:p>
        </p:txBody>
      </p:sp>
    </p:spTree>
    <p:extLst>
      <p:ext uri="{BB962C8B-B14F-4D97-AF65-F5344CB8AC3E}">
        <p14:creationId xmlns:p14="http://schemas.microsoft.com/office/powerpoint/2010/main" val="397609389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C33C0-1EEB-4FCA-8566-B09B35F30607}"/>
              </a:ext>
            </a:extLst>
          </p:cNvPr>
          <p:cNvSpPr>
            <a:spLocks noGrp="1"/>
          </p:cNvSpPr>
          <p:nvPr>
            <p:ph type="title"/>
          </p:nvPr>
        </p:nvSpPr>
        <p:spPr/>
        <p:txBody>
          <a:bodyPr/>
          <a:lstStyle/>
          <a:p>
            <a:r>
              <a:rPr lang="en-GB" dirty="0"/>
              <a:t>Debug and troubleshoot a plug-in</a:t>
            </a:r>
          </a:p>
        </p:txBody>
      </p:sp>
      <p:sp>
        <p:nvSpPr>
          <p:cNvPr id="3" name="Content Placeholder 2">
            <a:extLst>
              <a:ext uri="{FF2B5EF4-FFF2-40B4-BE49-F238E27FC236}">
                <a16:creationId xmlns:a16="http://schemas.microsoft.com/office/drawing/2014/main" id="{ACD2236D-6128-4E51-9752-7D7F78E7C1E9}"/>
              </a:ext>
            </a:extLst>
          </p:cNvPr>
          <p:cNvSpPr>
            <a:spLocks noGrp="1"/>
          </p:cNvSpPr>
          <p:nvPr>
            <p:ph type="body" sz="quarter" idx="42"/>
          </p:nvPr>
        </p:nvSpPr>
        <p:spPr>
          <a:xfrm>
            <a:off x="418643" y="1456897"/>
            <a:ext cx="11354713" cy="3331671"/>
          </a:xfrm>
        </p:spPr>
        <p:txBody>
          <a:bodyPr/>
          <a:lstStyle/>
          <a:p>
            <a:pPr marL="342900" indent="-342900">
              <a:buFont typeface="Arial" panose="020B0604020202020204" pitchFamily="34" charset="0"/>
              <a:buChar char="•"/>
            </a:pPr>
            <a:r>
              <a:rPr lang="en-GB" dirty="0" err="1"/>
              <a:t>ITracing</a:t>
            </a:r>
            <a:r>
              <a:rPr lang="en-GB" dirty="0"/>
              <a:t> service</a:t>
            </a:r>
          </a:p>
          <a:p>
            <a:pPr marL="342900" indent="-342900">
              <a:buFont typeface="Arial" panose="020B0604020202020204" pitchFamily="34" charset="0"/>
              <a:buChar char="•"/>
            </a:pPr>
            <a:r>
              <a:rPr lang="en-GB" dirty="0"/>
              <a:t>Raise </a:t>
            </a:r>
            <a:r>
              <a:rPr lang="en-GB" dirty="0" err="1"/>
              <a:t>InvalidPluginExecution</a:t>
            </a:r>
            <a:r>
              <a:rPr lang="en-GB" dirty="0"/>
              <a:t> Exception to display message to user</a:t>
            </a:r>
          </a:p>
          <a:p>
            <a:pPr marL="342900" indent="-342900">
              <a:buFont typeface="Arial" panose="020B0604020202020204" pitchFamily="34" charset="0"/>
              <a:buChar char="•"/>
            </a:pPr>
            <a:r>
              <a:rPr lang="en-GB" dirty="0"/>
              <a:t>Plug-in Trace log</a:t>
            </a:r>
          </a:p>
          <a:p>
            <a:pPr marL="342900" indent="-342900">
              <a:buFont typeface="Arial" panose="020B0604020202020204" pitchFamily="34" charset="0"/>
              <a:buChar char="•"/>
            </a:pPr>
            <a:r>
              <a:rPr lang="en-GB" dirty="0"/>
              <a:t>System Jobs for Asynchronous plug-ins</a:t>
            </a:r>
          </a:p>
          <a:p>
            <a:pPr marL="342900" indent="-342900">
              <a:buFont typeface="Arial" panose="020B0604020202020204" pitchFamily="34" charset="0"/>
              <a:buChar char="•"/>
            </a:pPr>
            <a:r>
              <a:rPr lang="en-GB" dirty="0"/>
              <a:t>Plug-in profiler</a:t>
            </a:r>
          </a:p>
          <a:p>
            <a:pPr marL="342900" indent="-342900">
              <a:buFont typeface="Arial" panose="020B0604020202020204" pitchFamily="34" charset="0"/>
              <a:buChar char="•"/>
            </a:pPr>
            <a:r>
              <a:rPr lang="en-GB" dirty="0" err="1"/>
              <a:t>Analyze</a:t>
            </a:r>
            <a:r>
              <a:rPr lang="en-GB" dirty="0"/>
              <a:t> plug-in performance with Analytics in Power Platform Admin </a:t>
            </a:r>
            <a:r>
              <a:rPr lang="en-GB" dirty="0" err="1"/>
              <a:t>center</a:t>
            </a:r>
            <a:endParaRPr lang="en-GB" dirty="0"/>
          </a:p>
          <a:p>
            <a:pPr marL="342900" indent="-342900">
              <a:buFont typeface="Arial" panose="020B0604020202020204" pitchFamily="34" charset="0"/>
              <a:buChar char="•"/>
            </a:pPr>
            <a:r>
              <a:rPr lang="en-GB" dirty="0"/>
              <a:t>Timeout: 2 minute limit</a:t>
            </a:r>
          </a:p>
          <a:p>
            <a:pPr marL="0" indent="0">
              <a:buNone/>
            </a:pPr>
            <a:endParaRPr lang="en-GB" dirty="0"/>
          </a:p>
        </p:txBody>
      </p:sp>
    </p:spTree>
    <p:extLst>
      <p:ext uri="{BB962C8B-B14F-4D97-AF65-F5344CB8AC3E}">
        <p14:creationId xmlns:p14="http://schemas.microsoft.com/office/powerpoint/2010/main" val="401723066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0BCC6-3193-44FC-8A9F-8B35770A3961}"/>
              </a:ext>
            </a:extLst>
          </p:cNvPr>
          <p:cNvSpPr>
            <a:spLocks noGrp="1"/>
          </p:cNvSpPr>
          <p:nvPr>
            <p:ph type="title"/>
          </p:nvPr>
        </p:nvSpPr>
        <p:spPr/>
        <p:txBody>
          <a:bodyPr/>
          <a:lstStyle/>
          <a:p>
            <a:r>
              <a:rPr lang="en-GB" dirty="0"/>
              <a:t>Pre and Post Images</a:t>
            </a:r>
          </a:p>
        </p:txBody>
      </p:sp>
      <p:sp>
        <p:nvSpPr>
          <p:cNvPr id="3" name="Content Placeholder 2">
            <a:extLst>
              <a:ext uri="{FF2B5EF4-FFF2-40B4-BE49-F238E27FC236}">
                <a16:creationId xmlns:a16="http://schemas.microsoft.com/office/drawing/2014/main" id="{B0FF6476-391D-40D6-918F-1AA09C609287}"/>
              </a:ext>
            </a:extLst>
          </p:cNvPr>
          <p:cNvSpPr>
            <a:spLocks noGrp="1"/>
          </p:cNvSpPr>
          <p:nvPr>
            <p:ph type="body" sz="quarter" idx="42"/>
          </p:nvPr>
        </p:nvSpPr>
        <p:spPr/>
        <p:txBody>
          <a:bodyPr/>
          <a:lstStyle/>
          <a:p>
            <a:pPr marL="342900" indent="-342900">
              <a:buFont typeface="Arial" panose="020B0604020202020204" pitchFamily="34" charset="0"/>
              <a:buChar char="•"/>
            </a:pPr>
            <a:r>
              <a:rPr lang="en-GB" dirty="0"/>
              <a:t>Allow plug-in code to reference fields not in the operation</a:t>
            </a:r>
          </a:p>
          <a:p>
            <a:pPr marL="342900" indent="-342900">
              <a:buFont typeface="Arial" panose="020B0604020202020204" pitchFamily="34" charset="0"/>
              <a:buChar char="•"/>
            </a:pPr>
            <a:r>
              <a:rPr lang="en-GB" dirty="0"/>
              <a:t>Before (Pre) and after (Post) values</a:t>
            </a:r>
          </a:p>
          <a:p>
            <a:pPr marL="342900" indent="-342900">
              <a:buFont typeface="Arial" panose="020B0604020202020204" pitchFamily="34" charset="0"/>
              <a:buChar char="•"/>
            </a:pPr>
            <a:r>
              <a:rPr lang="en-GB" dirty="0"/>
              <a:t>Prevent need to retrieve a record as first step in plug-in</a:t>
            </a:r>
          </a:p>
          <a:p>
            <a:endParaRPr lang="en-GB" dirty="0"/>
          </a:p>
        </p:txBody>
      </p:sp>
    </p:spTree>
    <p:extLst>
      <p:ext uri="{BB962C8B-B14F-4D97-AF65-F5344CB8AC3E}">
        <p14:creationId xmlns:p14="http://schemas.microsoft.com/office/powerpoint/2010/main" val="15638020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7D97533-846D-4868-A420-28A7B949D3CB}"/>
              </a:ext>
            </a:extLst>
          </p:cNvPr>
          <p:cNvSpPr>
            <a:spLocks noGrp="1"/>
          </p:cNvSpPr>
          <p:nvPr>
            <p:ph type="title"/>
          </p:nvPr>
        </p:nvSpPr>
        <p:spPr>
          <a:xfrm>
            <a:off x="418644" y="2526646"/>
            <a:ext cx="9189910" cy="1784048"/>
          </a:xfrm>
        </p:spPr>
        <p:txBody>
          <a:bodyPr wrap="square" anchor="ctr">
            <a:normAutofit/>
          </a:bodyPr>
          <a:lstStyle/>
          <a:p>
            <a:r>
              <a:rPr lang="en-US" dirty="0"/>
              <a:t>Introduction to Common Data Service for developers</a:t>
            </a:r>
          </a:p>
        </p:txBody>
      </p:sp>
      <p:pic>
        <p:nvPicPr>
          <p:cNvPr id="12" name="Picture Placeholder 11" descr="A picture containing plate, clock, drawing&#10;&#10;Description automatically generated">
            <a:extLst>
              <a:ext uri="{FF2B5EF4-FFF2-40B4-BE49-F238E27FC236}">
                <a16:creationId xmlns:a16="http://schemas.microsoft.com/office/drawing/2014/main" id="{F4851F6F-DD2B-46BE-9FDA-3CADCDB2D9AC}"/>
              </a:ext>
            </a:extLst>
          </p:cNvPr>
          <p:cNvPicPr>
            <a:picLocks noGrp="1" noChangeAspect="1"/>
          </p:cNvPicPr>
          <p:nvPr>
            <p:ph type="pic" sz="quarter" idx="10"/>
          </p:nvPr>
        </p:nvPicPr>
        <p:blipFill rotWithShape="1">
          <a:blip r:embed="rId2"/>
          <a:stretch/>
        </p:blipFill>
        <p:spPr>
          <a:xfrm>
            <a:off x="10098361" y="2778043"/>
            <a:ext cx="1281254" cy="1281254"/>
          </a:xfrm>
          <a:noFill/>
        </p:spPr>
      </p:pic>
    </p:spTree>
    <p:extLst>
      <p:ext uri="{BB962C8B-B14F-4D97-AF65-F5344CB8AC3E}">
        <p14:creationId xmlns:p14="http://schemas.microsoft.com/office/powerpoint/2010/main" val="344641832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5B56F-DF8E-439B-8AF4-BB5C51AFA274}"/>
              </a:ext>
            </a:extLst>
          </p:cNvPr>
          <p:cNvSpPr>
            <a:spLocks noGrp="1"/>
          </p:cNvSpPr>
          <p:nvPr>
            <p:ph type="title"/>
          </p:nvPr>
        </p:nvSpPr>
        <p:spPr/>
        <p:txBody>
          <a:bodyPr/>
          <a:lstStyle/>
          <a:p>
            <a:r>
              <a:rPr lang="en-GB" dirty="0"/>
              <a:t>Optimize plug-in performance</a:t>
            </a:r>
          </a:p>
        </p:txBody>
      </p:sp>
      <p:sp>
        <p:nvSpPr>
          <p:cNvPr id="3" name="Content Placeholder 2">
            <a:extLst>
              <a:ext uri="{FF2B5EF4-FFF2-40B4-BE49-F238E27FC236}">
                <a16:creationId xmlns:a16="http://schemas.microsoft.com/office/drawing/2014/main" id="{B09E23A5-47B1-4E76-9947-0A82431F6094}"/>
              </a:ext>
            </a:extLst>
          </p:cNvPr>
          <p:cNvSpPr>
            <a:spLocks noGrp="1"/>
          </p:cNvSpPr>
          <p:nvPr>
            <p:ph type="body" sz="quarter" idx="42"/>
          </p:nvPr>
        </p:nvSpPr>
        <p:spPr>
          <a:xfrm>
            <a:off x="418643" y="1456897"/>
            <a:ext cx="11354713" cy="2922598"/>
          </a:xfrm>
        </p:spPr>
        <p:txBody>
          <a:bodyPr/>
          <a:lstStyle/>
          <a:p>
            <a:pPr marL="342900" indent="-342900">
              <a:buFont typeface="Arial" panose="020B0604020202020204" pitchFamily="34" charset="0"/>
              <a:buChar char="•"/>
            </a:pPr>
            <a:r>
              <a:rPr lang="en-GB" dirty="0"/>
              <a:t>Filter the attributes to trigger plug-in so only run when required</a:t>
            </a:r>
          </a:p>
          <a:p>
            <a:pPr marL="342900" indent="-342900">
              <a:buFont typeface="Arial" panose="020B0604020202020204" pitchFamily="34" charset="0"/>
              <a:buChar char="•"/>
            </a:pPr>
            <a:r>
              <a:rPr lang="en-GB" dirty="0"/>
              <a:t>Use Pre and Post image to remove need to retrieve record as first step</a:t>
            </a:r>
          </a:p>
          <a:p>
            <a:pPr marL="342900" indent="-342900">
              <a:buFont typeface="Arial" panose="020B0604020202020204" pitchFamily="34" charset="0"/>
              <a:buChar char="•"/>
            </a:pPr>
            <a:r>
              <a:rPr lang="en-GB" dirty="0"/>
              <a:t>Do not register plug-in on any entity</a:t>
            </a:r>
          </a:p>
          <a:p>
            <a:pPr marL="342900" indent="-342900">
              <a:buFont typeface="Arial" panose="020B0604020202020204" pitchFamily="34" charset="0"/>
              <a:buChar char="•"/>
            </a:pPr>
            <a:r>
              <a:rPr lang="en-GB" dirty="0"/>
              <a:t>Minimize operations as 2 minute limit</a:t>
            </a:r>
          </a:p>
          <a:p>
            <a:pPr marL="342900" indent="-342900">
              <a:buFont typeface="Arial" panose="020B0604020202020204" pitchFamily="34" charset="0"/>
              <a:buChar char="•"/>
            </a:pPr>
            <a:r>
              <a:rPr lang="en-GB" dirty="0"/>
              <a:t>Check the depth of the transaction and abort if necessary</a:t>
            </a:r>
          </a:p>
          <a:p>
            <a:pPr marL="342900" indent="-342900">
              <a:buFont typeface="Arial" panose="020B0604020202020204" pitchFamily="34" charset="0"/>
              <a:buChar char="•"/>
            </a:pPr>
            <a:r>
              <a:rPr lang="en-GB" dirty="0"/>
              <a:t>Handle all errors</a:t>
            </a:r>
          </a:p>
        </p:txBody>
      </p:sp>
    </p:spTree>
    <p:extLst>
      <p:ext uri="{BB962C8B-B14F-4D97-AF65-F5344CB8AC3E}">
        <p14:creationId xmlns:p14="http://schemas.microsoft.com/office/powerpoint/2010/main" val="299616880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4729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Extending the Common Data Service platform</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Common Data Service is the newest generation of a longstanding application platform that is built by Microsoft and based on the proven Dynamics 365 Customer Engagement apps platform.</a:t>
            </a:r>
          </a:p>
        </p:txBody>
      </p:sp>
      <p:pic>
        <p:nvPicPr>
          <p:cNvPr id="4" name="New picture" descr="Screenshot showing overview of the Business Application Platform"/>
          <p:cNvPicPr/>
          <p:nvPr/>
        </p:nvPicPr>
        <p:blipFill>
          <a:blip r:embed="rId3"/>
          <a:stretch>
            <a:fillRect/>
          </a:stretch>
        </p:blipFill>
        <p:spPr>
          <a:xfrm>
            <a:off x="2297416" y="3096260"/>
            <a:ext cx="7597169" cy="3380740"/>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Building client apps on Common Data Service</a:t>
            </a:r>
          </a:p>
        </p:txBody>
      </p:sp>
      <p:sp>
        <p:nvSpPr>
          <p:cNvPr id="3" name="Subtitle"/>
          <p:cNvSpPr>
            <a:spLocks noGrp="1"/>
          </p:cNvSpPr>
          <p:nvPr>
            <p:ph type="body" sz="quarter" idx="10"/>
          </p:nvPr>
        </p:nvSpPr>
        <p:spPr>
          <a:xfrm>
            <a:off x="419100" y="1457326"/>
            <a:ext cx="11341100" cy="1270925"/>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Common Data Service exposes a set of APIs that can be leveraged to build any form of application, whether that is a custom web application written in </a:t>
            </a:r>
            <a:r>
              <a:rPr dirty="0" err="1"/>
              <a:t>ASP.Net</a:t>
            </a:r>
            <a:r>
              <a:rPr dirty="0"/>
              <a:t>, a Node.js application, or a Windows ap</a:t>
            </a:r>
            <a:r>
              <a:rPr lang="en-US" dirty="0"/>
              <a:t>p</a:t>
            </a:r>
            <a:r>
              <a:rPr dirty="0"/>
              <a:t>lication (to name a few).</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Common Data Service extensibility model</a:t>
            </a:r>
          </a:p>
        </p:txBody>
      </p:sp>
      <p:sp>
        <p:nvSpPr>
          <p:cNvPr id="3" name="Subtitle"/>
          <p:cNvSpPr>
            <a:spLocks noGrp="1"/>
          </p:cNvSpPr>
          <p:nvPr>
            <p:ph type="body" sz="quarter" idx="42"/>
          </p:nvPr>
        </p:nvSpPr>
        <p:spPr>
          <a:xfrm>
            <a:off x="418644" y="1456898"/>
            <a:ext cx="11354712" cy="824439"/>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spcAft>
                <a:spcPts val="600"/>
              </a:spcAft>
            </a:pPr>
            <a:r>
              <a:t>To better understand how to extend Common Data Service, it is valuable to learn about its underlying architecture.</a:t>
            </a:r>
            <a:endParaRPr lang="en-US"/>
          </a:p>
        </p:txBody>
      </p:sp>
      <p:pic>
        <p:nvPicPr>
          <p:cNvPr id="4" name="New picture" descr="Common Data Service Extensibility Model"/>
          <p:cNvPicPr/>
          <p:nvPr/>
        </p:nvPicPr>
        <p:blipFill>
          <a:blip r:embed="rId3"/>
          <a:stretch>
            <a:fillRect/>
          </a:stretch>
        </p:blipFill>
        <p:spPr>
          <a:xfrm>
            <a:off x="621567" y="2594019"/>
            <a:ext cx="10948861" cy="3667868"/>
          </a:xfrm>
          <a:prstGeom prst="rect">
            <a:avLst/>
          </a:prstGeom>
          <a:noFill/>
          <a:ln w="19050">
            <a:noFill/>
          </a:ln>
        </p:spPr>
      </p:pic>
    </p:spTree>
    <p:extLst>
      <p:ext uri="{BB962C8B-B14F-4D97-AF65-F5344CB8AC3E}">
        <p14:creationId xmlns:p14="http://schemas.microsoft.com/office/powerpoint/2010/main" val="204715555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Event framework overview</a:t>
            </a:r>
          </a:p>
        </p:txBody>
      </p:sp>
      <p:sp>
        <p:nvSpPr>
          <p:cNvPr id="3" name="Subtitle"/>
          <p:cNvSpPr>
            <a:spLocks noGrp="1"/>
          </p:cNvSpPr>
          <p:nvPr>
            <p:ph type="body" sz="quarter" idx="12"/>
          </p:nvPr>
        </p:nvSpPr>
        <p:spPr>
          <a:xfrm>
            <a:off x="418643" y="1456896"/>
            <a:ext cx="10854946" cy="1631216"/>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Common Data Service exposes events to indicate where the process is currently executing pipeline-wise.</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Event messages</a:t>
            </a:r>
          </a:p>
        </p:txBody>
      </p:sp>
      <p:sp>
        <p:nvSpPr>
          <p:cNvPr id="3" name="Subtitle"/>
          <p:cNvSpPr>
            <a:spLocks noGrp="1"/>
          </p:cNvSpPr>
          <p:nvPr>
            <p:ph sz="quarter" idx="10"/>
          </p:nvPr>
        </p:nvSpPr>
        <p:spPr>
          <a:xfrm>
            <a:off x="584200" y="1435100"/>
            <a:ext cx="11018838" cy="4730496"/>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Common Data Service exposes a number of messages that are published when various data operations occur.</a:t>
            </a:r>
          </a:p>
          <a:p>
            <a:pPr lvl="1" indent="-285750">
              <a:spcBef>
                <a:spcPct val="43750"/>
              </a:spcBef>
              <a:spcAft>
                <a:spcPct val="43750"/>
              </a:spcAft>
              <a:buChar char="§"/>
            </a:pPr>
            <a:r>
              <a:t>Create</a:t>
            </a:r>
          </a:p>
          <a:p>
            <a:pPr lvl="1" indent="-285750">
              <a:spcBef>
                <a:spcPct val="43750"/>
              </a:spcBef>
              <a:spcAft>
                <a:spcPct val="43750"/>
              </a:spcAft>
              <a:buChar char="§"/>
            </a:pPr>
            <a:r>
              <a:t>Retrieve</a:t>
            </a:r>
          </a:p>
          <a:p>
            <a:pPr lvl="1" indent="-285750">
              <a:spcBef>
                <a:spcPct val="43750"/>
              </a:spcBef>
              <a:spcAft>
                <a:spcPct val="43750"/>
              </a:spcAft>
              <a:buChar char="§"/>
            </a:pPr>
            <a:r>
              <a:t>RetrieveMultiple</a:t>
            </a:r>
          </a:p>
          <a:p>
            <a:pPr lvl="1" indent="-285750">
              <a:spcBef>
                <a:spcPct val="43750"/>
              </a:spcBef>
              <a:spcAft>
                <a:spcPct val="43750"/>
              </a:spcAft>
              <a:buChar char="§"/>
            </a:pPr>
            <a:r>
              <a:t>Update</a:t>
            </a:r>
          </a:p>
          <a:p>
            <a:pPr lvl="1" indent="-285750">
              <a:spcBef>
                <a:spcPct val="43750"/>
              </a:spcBef>
              <a:spcAft>
                <a:spcPct val="43750"/>
              </a:spcAft>
              <a:buChar char="§"/>
            </a:pPr>
            <a:r>
              <a:t>Delete</a:t>
            </a:r>
          </a:p>
          <a:p>
            <a:pPr lvl="1" indent="-285750">
              <a:spcBef>
                <a:spcPct val="43750"/>
              </a:spcBef>
              <a:spcAft>
                <a:spcPct val="43750"/>
              </a:spcAft>
              <a:buChar char="§"/>
            </a:pPr>
            <a:r>
              <a:t>Associate</a:t>
            </a:r>
          </a:p>
          <a:p>
            <a:pPr lvl="1" indent="-285750">
              <a:spcBef>
                <a:spcPct val="43750"/>
              </a:spcBef>
              <a:spcAft>
                <a:spcPct val="43750"/>
              </a:spcAft>
              <a:buChar char="§"/>
            </a:pPr>
            <a:r>
              <a:t>Disassociate</a:t>
            </a:r>
          </a:p>
        </p:txBody>
      </p:sp>
    </p:spTree>
  </p:cSld>
  <p:clrMapOvr>
    <a:masterClrMapping/>
  </p:clrMapOvr>
  <p:transition/>
</p:sld>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Power Platform Template.pptx" id="{698E3D6C-0A36-4625-9C2A-0642DC5B2873}" vid="{E69F7949-2A8C-4D67-8BE4-4506EFEC3E8E}"/>
    </a:ext>
  </a:extLst>
</a:theme>
</file>

<file path=ppt/theme/theme2.xml><?xml version="1.0" encoding="utf-8"?>
<a:theme xmlns:a="http://schemas.openxmlformats.org/drawingml/2006/main" name="2_Microsoft Power Platform Template">
  <a:themeElements>
    <a:clrScheme name="Dynamics365">
      <a:dk1>
        <a:srgbClr val="000000"/>
      </a:dk1>
      <a:lt1>
        <a:srgbClr val="FFFFFF"/>
      </a:lt1>
      <a:dk2>
        <a:srgbClr val="243A5E"/>
      </a:dk2>
      <a:lt2>
        <a:srgbClr val="E6E6E6"/>
      </a:lt2>
      <a:accent1>
        <a:srgbClr val="0078D4"/>
      </a:accent1>
      <a:accent2>
        <a:srgbClr val="243A5E"/>
      </a:accent2>
      <a:accent3>
        <a:srgbClr val="4CCBED"/>
      </a:accent3>
      <a:accent4>
        <a:srgbClr val="1392B4"/>
      </a:accent4>
      <a:accent5>
        <a:srgbClr val="0B556A"/>
      </a:accent5>
      <a:accent6>
        <a:srgbClr val="737373"/>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7578DBD66E394D9B468A6617C94AD2" ma:contentTypeVersion="2" ma:contentTypeDescription="Create a new document." ma:contentTypeScope="" ma:versionID="9b5aa6f239118bb594b8ba443945f1f9">
  <xsd:schema xmlns:xsd="http://www.w3.org/2001/XMLSchema" xmlns:xs="http://www.w3.org/2001/XMLSchema" xmlns:p="http://schemas.microsoft.com/office/2006/metadata/properties" xmlns:ns2="6af760b7-3ac7-4136-9613-efba1616ad01" targetNamespace="http://schemas.microsoft.com/office/2006/metadata/properties" ma:root="true" ma:fieldsID="1fdd7bc1665287acd3eb8ac21d7fd83f" ns2:_="">
    <xsd:import namespace="6af760b7-3ac7-4136-9613-efba1616ad0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f760b7-3ac7-4136-9613-efba1616ad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BF36E04-A635-4EF7-B3CA-AADCF9485987}">
  <ds:schemaRefs>
    <ds:schemaRef ds:uri="6af760b7-3ac7-4136-9613-efba1616ad0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0db0749-eddb-4627-97e5-bcd86b41c8cd"/>
    <ds:schemaRef ds:uri="a4bc753f-e3bb-4cba-8373-da173ea151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71</TotalTime>
  <Words>5242</Words>
  <Application>Microsoft Office PowerPoint</Application>
  <PresentationFormat>Widescreen</PresentationFormat>
  <Paragraphs>473</Paragraphs>
  <Slides>41</Slides>
  <Notes>37</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41</vt:i4>
      </vt:variant>
    </vt:vector>
  </HeadingPairs>
  <TitlesOfParts>
    <vt:vector size="56" baseType="lpstr">
      <vt:lpstr>Arial</vt:lpstr>
      <vt:lpstr>Calibri</vt:lpstr>
      <vt:lpstr>Consolas</vt:lpstr>
      <vt:lpstr>Courier New</vt:lpstr>
      <vt:lpstr>docons</vt:lpstr>
      <vt:lpstr>Segoe UI</vt:lpstr>
      <vt:lpstr>Segoe UI Light</vt:lpstr>
      <vt:lpstr>Segoe UI Semibold</vt:lpstr>
      <vt:lpstr>SFMono-Regular</vt:lpstr>
      <vt:lpstr>Times New Roman</vt:lpstr>
      <vt:lpstr>Verdana</vt:lpstr>
      <vt:lpstr>Wingdings</vt:lpstr>
      <vt:lpstr>Microsoft Power Platform Template</vt:lpstr>
      <vt:lpstr>2_Microsoft Power Platform Template</vt:lpstr>
      <vt:lpstr>Microsoft_Learn_White_Template</vt:lpstr>
      <vt:lpstr>Extending the Power Platform Common Data Service</vt:lpstr>
      <vt:lpstr>What is Microsoft Dataverse?</vt:lpstr>
      <vt:lpstr>Agenda </vt:lpstr>
      <vt:lpstr>Introduction to Common Data Service for developers</vt:lpstr>
      <vt:lpstr>Extending the Common Data Service platform</vt:lpstr>
      <vt:lpstr>Building client apps on Common Data Service</vt:lpstr>
      <vt:lpstr>Common Data Service extensibility model</vt:lpstr>
      <vt:lpstr>Event framework overview</vt:lpstr>
      <vt:lpstr>Event messages</vt:lpstr>
      <vt:lpstr>Event pipeline</vt:lpstr>
      <vt:lpstr>PreValidation event</vt:lpstr>
      <vt:lpstr>PreOperation event</vt:lpstr>
      <vt:lpstr>PostOperation event</vt:lpstr>
      <vt:lpstr>Execution modes (synchronous versus asynchronous)</vt:lpstr>
      <vt:lpstr>Synchronous mode</vt:lpstr>
      <vt:lpstr>Asynchronous mode</vt:lpstr>
      <vt:lpstr>Extend plug-ins</vt:lpstr>
      <vt:lpstr>Introduction to Plug-ins</vt:lpstr>
      <vt:lpstr>Alternatives to plug-ins</vt:lpstr>
      <vt:lpstr>Plug-in considerations</vt:lpstr>
      <vt:lpstr>Plug-ins usage scenarios</vt:lpstr>
      <vt:lpstr>Business rules vs. plug-ins</vt:lpstr>
      <vt:lpstr>Workflows/flows vs. plug-ins/client script</vt:lpstr>
      <vt:lpstr>Custom workflow extensions</vt:lpstr>
      <vt:lpstr>Input and output arguments</vt:lpstr>
      <vt:lpstr>Input and output arguments</vt:lpstr>
      <vt:lpstr>Input and output arguments</vt:lpstr>
      <vt:lpstr>Other property attributes</vt:lpstr>
      <vt:lpstr>Plug-in execution context</vt:lpstr>
      <vt:lpstr>Plug-in execution context</vt:lpstr>
      <vt:lpstr>IExecutionContext properties</vt:lpstr>
      <vt:lpstr>InputParameters</vt:lpstr>
      <vt:lpstr>OutputParameters</vt:lpstr>
      <vt:lpstr>PreEntityImages and PostEntityImages</vt:lpstr>
      <vt:lpstr>SharedVariables</vt:lpstr>
      <vt:lpstr>Exercise: Write your first plug-in</vt:lpstr>
      <vt:lpstr>Exercise: Write a custom workflow extension</vt:lpstr>
      <vt:lpstr>Debug and troubleshoot a plug-in</vt:lpstr>
      <vt:lpstr>Pre and Post Images</vt:lpstr>
      <vt:lpstr>Optimize plug-in performance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developing with Power Platform</dc:title>
  <cp:lastModifiedBy>Sari Kulthm</cp:lastModifiedBy>
  <cp:revision>2</cp:revision>
  <dcterms:created xsi:type="dcterms:W3CDTF">2020-11-17T11:30:20Z</dcterms:created>
  <dcterms:modified xsi:type="dcterms:W3CDTF">2020-11-18T23:51:56Z</dcterms:modified>
</cp:coreProperties>
</file>